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8" r:id="rId2"/>
  </p:sldMasterIdLst>
  <p:notesMasterIdLst>
    <p:notesMasterId r:id="rId29"/>
  </p:notesMasterIdLst>
  <p:sldIdLst>
    <p:sldId id="256" r:id="rId3"/>
    <p:sldId id="492" r:id="rId4"/>
    <p:sldId id="514" r:id="rId5"/>
    <p:sldId id="509" r:id="rId6"/>
    <p:sldId id="510" r:id="rId7"/>
    <p:sldId id="513" r:id="rId8"/>
    <p:sldId id="511" r:id="rId9"/>
    <p:sldId id="512" r:id="rId10"/>
    <p:sldId id="515" r:id="rId11"/>
    <p:sldId id="516" r:id="rId12"/>
    <p:sldId id="518" r:id="rId13"/>
    <p:sldId id="292" r:id="rId14"/>
    <p:sldId id="290" r:id="rId15"/>
    <p:sldId id="280" r:id="rId16"/>
    <p:sldId id="294" r:id="rId17"/>
    <p:sldId id="517" r:id="rId18"/>
    <p:sldId id="490" r:id="rId19"/>
    <p:sldId id="277" r:id="rId20"/>
    <p:sldId id="472" r:id="rId21"/>
    <p:sldId id="282" r:id="rId22"/>
    <p:sldId id="283" r:id="rId23"/>
    <p:sldId id="263" r:id="rId24"/>
    <p:sldId id="489" r:id="rId25"/>
    <p:sldId id="273" r:id="rId26"/>
    <p:sldId id="508" r:id="rId27"/>
    <p:sldId id="26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882A8D-7303-47BE-A87D-947F38874264}">
          <p14:sldIdLst>
            <p14:sldId id="256"/>
            <p14:sldId id="492"/>
            <p14:sldId id="514"/>
            <p14:sldId id="509"/>
            <p14:sldId id="510"/>
            <p14:sldId id="513"/>
            <p14:sldId id="511"/>
            <p14:sldId id="512"/>
            <p14:sldId id="515"/>
            <p14:sldId id="516"/>
            <p14:sldId id="518"/>
            <p14:sldId id="292"/>
            <p14:sldId id="290"/>
            <p14:sldId id="280"/>
            <p14:sldId id="294"/>
            <p14:sldId id="517"/>
            <p14:sldId id="490"/>
            <p14:sldId id="277"/>
            <p14:sldId id="472"/>
            <p14:sldId id="282"/>
            <p14:sldId id="283"/>
            <p14:sldId id="263"/>
            <p14:sldId id="489"/>
            <p14:sldId id="273"/>
            <p14:sldId id="508"/>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E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79" autoAdjust="0"/>
    <p:restoredTop sz="78725" autoAdjust="0"/>
  </p:normalViewPr>
  <p:slideViewPr>
    <p:cSldViewPr snapToGrid="0">
      <p:cViewPr varScale="1">
        <p:scale>
          <a:sx n="47" d="100"/>
          <a:sy n="47" d="100"/>
        </p:scale>
        <p:origin x="1062" y="33"/>
      </p:cViewPr>
      <p:guideLst/>
    </p:cSldViewPr>
  </p:slideViewPr>
  <p:notesTextViewPr>
    <p:cViewPr>
      <p:scale>
        <a:sx n="1" d="1"/>
        <a:sy n="1" d="1"/>
      </p:scale>
      <p:origin x="0" y="0"/>
    </p:cViewPr>
  </p:notesTextViewPr>
  <p:sorterViewPr>
    <p:cViewPr>
      <p:scale>
        <a:sx n="60" d="100"/>
        <a:sy n="60" d="100"/>
      </p:scale>
      <p:origin x="0" y="-200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hristian\Documents\GitHub\hpi-vehicle-collective-data\data\Plots_AccidentCoun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[Plots_AccidentCount.xlsx]accidents by year!PivotTable2</c:name>
    <c:fmtId val="9"/>
  </c:pivotSource>
  <c:chart>
    <c:title>
      <c:tx>
        <c:rich>
          <a:bodyPr rot="0" spcFirstLastPara="1" vertOverflow="ellipsis" vert="horz" wrap="square" anchor="ctr" anchorCtr="1"/>
          <a:lstStyle/>
          <a:p>
            <a:pPr>
              <a:defRPr sz="1862" b="0" i="0" u="none" strike="noStrike" kern="1200" spc="0" baseline="0">
                <a:solidFill>
                  <a:schemeClr val="dk1"/>
                </a:solidFill>
                <a:latin typeface="+mn-lt"/>
                <a:ea typeface="+mn-ea"/>
                <a:cs typeface="+mn-cs"/>
              </a:defRPr>
            </a:pPr>
            <a:r>
              <a:rPr lang="en-US" sz="1800" dirty="0"/>
              <a:t>Accidents with Self-Driving Cars per Year California [2]</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dk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'accidents by year'!$B$3</c:f>
              <c:strCache>
                <c:ptCount val="1"/>
                <c:pt idx="0">
                  <c:v>Total</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'accidents by year'!$A$4:$A$10</c:f>
              <c:strCache>
                <c:ptCount val="6"/>
                <c:pt idx="0">
                  <c:v>2014</c:v>
                </c:pt>
                <c:pt idx="1">
                  <c:v>2015</c:v>
                </c:pt>
                <c:pt idx="2">
                  <c:v>2016</c:v>
                </c:pt>
                <c:pt idx="3">
                  <c:v>2017</c:v>
                </c:pt>
                <c:pt idx="4">
                  <c:v>2018</c:v>
                </c:pt>
                <c:pt idx="5">
                  <c:v>2019</c:v>
                </c:pt>
              </c:strCache>
            </c:strRef>
          </c:cat>
          <c:val>
            <c:numRef>
              <c:f>'accidents by year'!$B$4:$B$10</c:f>
              <c:numCache>
                <c:formatCode>General</c:formatCode>
                <c:ptCount val="6"/>
                <c:pt idx="0">
                  <c:v>1</c:v>
                </c:pt>
                <c:pt idx="1">
                  <c:v>9</c:v>
                </c:pt>
                <c:pt idx="2">
                  <c:v>15</c:v>
                </c:pt>
                <c:pt idx="3">
                  <c:v>29</c:v>
                </c:pt>
                <c:pt idx="4">
                  <c:v>75</c:v>
                </c:pt>
                <c:pt idx="5">
                  <c:v>104</c:v>
                </c:pt>
              </c:numCache>
            </c:numRef>
          </c:val>
          <c:extLst>
            <c:ext xmlns:c16="http://schemas.microsoft.com/office/drawing/2014/chart" uri="{C3380CC4-5D6E-409C-BE32-E72D297353CC}">
              <c16:uniqueId val="{00000000-52EC-4298-8F9C-866B5F816717}"/>
            </c:ext>
          </c:extLst>
        </c:ser>
        <c:dLbls>
          <c:showLegendKey val="0"/>
          <c:showVal val="0"/>
          <c:showCatName val="0"/>
          <c:showSerName val="0"/>
          <c:showPercent val="0"/>
          <c:showBubbleSize val="0"/>
        </c:dLbls>
        <c:gapWidth val="219"/>
        <c:overlap val="-27"/>
        <c:axId val="399084687"/>
        <c:axId val="228175199"/>
      </c:barChart>
      <c:catAx>
        <c:axId val="399084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dk1"/>
                </a:solidFill>
                <a:latin typeface="+mn-lt"/>
                <a:ea typeface="+mn-ea"/>
                <a:cs typeface="+mn-cs"/>
              </a:defRPr>
            </a:pPr>
            <a:endParaRPr lang="en-US"/>
          </a:p>
        </c:txPr>
        <c:crossAx val="228175199"/>
        <c:crosses val="autoZero"/>
        <c:auto val="1"/>
        <c:lblAlgn val="ctr"/>
        <c:lblOffset val="100"/>
        <c:noMultiLvlLbl val="0"/>
      </c:catAx>
      <c:valAx>
        <c:axId val="2281751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dk1"/>
                    </a:solidFill>
                    <a:latin typeface="+mn-lt"/>
                    <a:ea typeface="+mn-ea"/>
                    <a:cs typeface="+mn-cs"/>
                  </a:defRPr>
                </a:pPr>
                <a:r>
                  <a:rPr lang="en-US"/>
                  <a:t>Accidents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3990846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accent6"/>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EBE5CE-8BE5-4ED3-B575-371FBAC8AA84}" type="doc">
      <dgm:prSet loTypeId="urn:microsoft.com/office/officeart/2005/8/layout/venn1" loCatId="relationship" qsTypeId="urn:microsoft.com/office/officeart/2005/8/quickstyle/simple1" qsCatId="simple" csTypeId="urn:microsoft.com/office/officeart/2005/8/colors/accent3_4" csCatId="accent3" phldr="1"/>
      <dgm:spPr/>
    </dgm:pt>
    <dgm:pt modelId="{1CC07764-CA0F-424A-A499-6620920435DE}">
      <dgm:prSet phldrT="[Text]"/>
      <dgm:spPr/>
      <dgm:t>
        <a:bodyPr/>
        <a:lstStyle/>
        <a:p>
          <a:r>
            <a:rPr lang="en-US" b="1" dirty="0"/>
            <a:t>Underspecified Models</a:t>
          </a:r>
        </a:p>
      </dgm:t>
    </dgm:pt>
    <dgm:pt modelId="{AEA0952A-6A08-4D9D-9447-F51E6629A08A}" type="parTrans" cxnId="{B21F0D63-2631-423D-9336-7C23422069A6}">
      <dgm:prSet/>
      <dgm:spPr/>
      <dgm:t>
        <a:bodyPr/>
        <a:lstStyle/>
        <a:p>
          <a:endParaRPr lang="en-US"/>
        </a:p>
      </dgm:t>
    </dgm:pt>
    <dgm:pt modelId="{5165B947-ACE6-402B-8FC3-66E8F18658B2}" type="sibTrans" cxnId="{B21F0D63-2631-423D-9336-7C23422069A6}">
      <dgm:prSet/>
      <dgm:spPr/>
      <dgm:t>
        <a:bodyPr/>
        <a:lstStyle/>
        <a:p>
          <a:endParaRPr lang="en-US"/>
        </a:p>
      </dgm:t>
    </dgm:pt>
    <dgm:pt modelId="{898807D3-D2E7-4727-BB12-DE69619939CB}">
      <dgm:prSet phldrT="[Text]"/>
      <dgm:spPr/>
      <dgm:t>
        <a:bodyPr/>
        <a:lstStyle/>
        <a:p>
          <a:r>
            <a:rPr lang="en-US" b="1" dirty="0"/>
            <a:t>Unsafe state-action Spaces</a:t>
          </a:r>
        </a:p>
      </dgm:t>
    </dgm:pt>
    <dgm:pt modelId="{85F28756-5997-470D-B6D1-CEA035631060}" type="parTrans" cxnId="{D4D472FA-6657-4F36-886A-4C0CBE345FAA}">
      <dgm:prSet/>
      <dgm:spPr/>
      <dgm:t>
        <a:bodyPr/>
        <a:lstStyle/>
        <a:p>
          <a:endParaRPr lang="en-US"/>
        </a:p>
      </dgm:t>
    </dgm:pt>
    <dgm:pt modelId="{7875F7F1-A740-416D-8B2B-6FAA0504B327}" type="sibTrans" cxnId="{D4D472FA-6657-4F36-886A-4C0CBE345FAA}">
      <dgm:prSet/>
      <dgm:spPr/>
      <dgm:t>
        <a:bodyPr/>
        <a:lstStyle/>
        <a:p>
          <a:endParaRPr lang="en-US"/>
        </a:p>
      </dgm:t>
    </dgm:pt>
    <dgm:pt modelId="{EF3F74FF-28D1-46B7-9030-3F47EAE5F3F1}">
      <dgm:prSet phldrT="[Text]"/>
      <dgm:spPr/>
      <dgm:t>
        <a:bodyPr/>
        <a:lstStyle/>
        <a:p>
          <a:r>
            <a:rPr lang="en-US" b="1" dirty="0"/>
            <a:t>Non-IID and OOD Data</a:t>
          </a:r>
        </a:p>
      </dgm:t>
    </dgm:pt>
    <dgm:pt modelId="{017296ED-5B05-43E3-8DE4-D01EAB4A674C}" type="parTrans" cxnId="{3E76E61D-0F9C-46F7-AB50-DAA73E9C5DB1}">
      <dgm:prSet/>
      <dgm:spPr/>
      <dgm:t>
        <a:bodyPr/>
        <a:lstStyle/>
        <a:p>
          <a:endParaRPr lang="en-US"/>
        </a:p>
      </dgm:t>
    </dgm:pt>
    <dgm:pt modelId="{0FF93A64-7724-477D-B0BC-45920A83A20D}" type="sibTrans" cxnId="{3E76E61D-0F9C-46F7-AB50-DAA73E9C5DB1}">
      <dgm:prSet/>
      <dgm:spPr/>
      <dgm:t>
        <a:bodyPr/>
        <a:lstStyle/>
        <a:p>
          <a:endParaRPr lang="en-US"/>
        </a:p>
      </dgm:t>
    </dgm:pt>
    <dgm:pt modelId="{96FE6EFD-447D-48FC-BD41-DF261C4EF382}" type="pres">
      <dgm:prSet presAssocID="{C1EBE5CE-8BE5-4ED3-B575-371FBAC8AA84}" presName="compositeShape" presStyleCnt="0">
        <dgm:presLayoutVars>
          <dgm:chMax val="7"/>
          <dgm:dir/>
          <dgm:resizeHandles val="exact"/>
        </dgm:presLayoutVars>
      </dgm:prSet>
      <dgm:spPr/>
    </dgm:pt>
    <dgm:pt modelId="{9B3946AB-412A-426E-A2AD-BEEF5C79401C}" type="pres">
      <dgm:prSet presAssocID="{1CC07764-CA0F-424A-A499-6620920435DE}" presName="circ1" presStyleLbl="vennNode1" presStyleIdx="0" presStyleCnt="3"/>
      <dgm:spPr/>
    </dgm:pt>
    <dgm:pt modelId="{3887936B-25A7-4DF6-8C5E-BBDEDB0047EF}" type="pres">
      <dgm:prSet presAssocID="{1CC07764-CA0F-424A-A499-6620920435DE}" presName="circ1Tx" presStyleLbl="revTx" presStyleIdx="0" presStyleCnt="0">
        <dgm:presLayoutVars>
          <dgm:chMax val="0"/>
          <dgm:chPref val="0"/>
          <dgm:bulletEnabled val="1"/>
        </dgm:presLayoutVars>
      </dgm:prSet>
      <dgm:spPr/>
    </dgm:pt>
    <dgm:pt modelId="{880A0700-9567-42AF-8B2E-F92CA46AA5BE}" type="pres">
      <dgm:prSet presAssocID="{898807D3-D2E7-4727-BB12-DE69619939CB}" presName="circ2" presStyleLbl="vennNode1" presStyleIdx="1" presStyleCnt="3"/>
      <dgm:spPr/>
    </dgm:pt>
    <dgm:pt modelId="{E3A331DC-DC48-4D44-866E-6A7B5B82E89F}" type="pres">
      <dgm:prSet presAssocID="{898807D3-D2E7-4727-BB12-DE69619939CB}" presName="circ2Tx" presStyleLbl="revTx" presStyleIdx="0" presStyleCnt="0">
        <dgm:presLayoutVars>
          <dgm:chMax val="0"/>
          <dgm:chPref val="0"/>
          <dgm:bulletEnabled val="1"/>
        </dgm:presLayoutVars>
      </dgm:prSet>
      <dgm:spPr/>
    </dgm:pt>
    <dgm:pt modelId="{2F3D021B-01AD-435E-8535-3107549892C6}" type="pres">
      <dgm:prSet presAssocID="{EF3F74FF-28D1-46B7-9030-3F47EAE5F3F1}" presName="circ3" presStyleLbl="vennNode1" presStyleIdx="2" presStyleCnt="3"/>
      <dgm:spPr/>
    </dgm:pt>
    <dgm:pt modelId="{A79ABE0B-4AFE-4FDD-9A6F-94AFB906DD7E}" type="pres">
      <dgm:prSet presAssocID="{EF3F74FF-28D1-46B7-9030-3F47EAE5F3F1}" presName="circ3Tx" presStyleLbl="revTx" presStyleIdx="0" presStyleCnt="0">
        <dgm:presLayoutVars>
          <dgm:chMax val="0"/>
          <dgm:chPref val="0"/>
          <dgm:bulletEnabled val="1"/>
        </dgm:presLayoutVars>
      </dgm:prSet>
      <dgm:spPr/>
    </dgm:pt>
  </dgm:ptLst>
  <dgm:cxnLst>
    <dgm:cxn modelId="{CD1F8007-6C17-4089-8DFA-31755B8D629A}" type="presOf" srcId="{1CC07764-CA0F-424A-A499-6620920435DE}" destId="{9B3946AB-412A-426E-A2AD-BEEF5C79401C}" srcOrd="0" destOrd="0" presId="urn:microsoft.com/office/officeart/2005/8/layout/venn1"/>
    <dgm:cxn modelId="{3E76E61D-0F9C-46F7-AB50-DAA73E9C5DB1}" srcId="{C1EBE5CE-8BE5-4ED3-B575-371FBAC8AA84}" destId="{EF3F74FF-28D1-46B7-9030-3F47EAE5F3F1}" srcOrd="2" destOrd="0" parTransId="{017296ED-5B05-43E3-8DE4-D01EAB4A674C}" sibTransId="{0FF93A64-7724-477D-B0BC-45920A83A20D}"/>
    <dgm:cxn modelId="{766D3041-21F7-4A51-B03B-7A8FEB963E56}" type="presOf" srcId="{EF3F74FF-28D1-46B7-9030-3F47EAE5F3F1}" destId="{A79ABE0B-4AFE-4FDD-9A6F-94AFB906DD7E}" srcOrd="1" destOrd="0" presId="urn:microsoft.com/office/officeart/2005/8/layout/venn1"/>
    <dgm:cxn modelId="{B21F0D63-2631-423D-9336-7C23422069A6}" srcId="{C1EBE5CE-8BE5-4ED3-B575-371FBAC8AA84}" destId="{1CC07764-CA0F-424A-A499-6620920435DE}" srcOrd="0" destOrd="0" parTransId="{AEA0952A-6A08-4D9D-9447-F51E6629A08A}" sibTransId="{5165B947-ACE6-402B-8FC3-66E8F18658B2}"/>
    <dgm:cxn modelId="{4E3BECB1-BEAF-48A2-90D1-54BED2143D78}" type="presOf" srcId="{C1EBE5CE-8BE5-4ED3-B575-371FBAC8AA84}" destId="{96FE6EFD-447D-48FC-BD41-DF261C4EF382}" srcOrd="0" destOrd="0" presId="urn:microsoft.com/office/officeart/2005/8/layout/venn1"/>
    <dgm:cxn modelId="{CD7882BA-BB6B-463E-8B65-1637C8A49D92}" type="presOf" srcId="{898807D3-D2E7-4727-BB12-DE69619939CB}" destId="{E3A331DC-DC48-4D44-866E-6A7B5B82E89F}" srcOrd="1" destOrd="0" presId="urn:microsoft.com/office/officeart/2005/8/layout/venn1"/>
    <dgm:cxn modelId="{D13EB1C7-FA54-4375-929B-B2B590E6DD5B}" type="presOf" srcId="{1CC07764-CA0F-424A-A499-6620920435DE}" destId="{3887936B-25A7-4DF6-8C5E-BBDEDB0047EF}" srcOrd="1" destOrd="0" presId="urn:microsoft.com/office/officeart/2005/8/layout/venn1"/>
    <dgm:cxn modelId="{2379FFD9-5286-4C13-A191-B1114BE0ABFA}" type="presOf" srcId="{EF3F74FF-28D1-46B7-9030-3F47EAE5F3F1}" destId="{2F3D021B-01AD-435E-8535-3107549892C6}" srcOrd="0" destOrd="0" presId="urn:microsoft.com/office/officeart/2005/8/layout/venn1"/>
    <dgm:cxn modelId="{D4D472FA-6657-4F36-886A-4C0CBE345FAA}" srcId="{C1EBE5CE-8BE5-4ED3-B575-371FBAC8AA84}" destId="{898807D3-D2E7-4727-BB12-DE69619939CB}" srcOrd="1" destOrd="0" parTransId="{85F28756-5997-470D-B6D1-CEA035631060}" sibTransId="{7875F7F1-A740-416D-8B2B-6FAA0504B327}"/>
    <dgm:cxn modelId="{F12184FF-1AA3-4B30-A544-CDD56AE448BC}" type="presOf" srcId="{898807D3-D2E7-4727-BB12-DE69619939CB}" destId="{880A0700-9567-42AF-8B2E-F92CA46AA5BE}" srcOrd="0" destOrd="0" presId="urn:microsoft.com/office/officeart/2005/8/layout/venn1"/>
    <dgm:cxn modelId="{9E4E644E-D010-42AF-A2AF-B8A2F21B4CA3}" type="presParOf" srcId="{96FE6EFD-447D-48FC-BD41-DF261C4EF382}" destId="{9B3946AB-412A-426E-A2AD-BEEF5C79401C}" srcOrd="0" destOrd="0" presId="urn:microsoft.com/office/officeart/2005/8/layout/venn1"/>
    <dgm:cxn modelId="{F270227A-3300-416D-99E6-D18304A63E72}" type="presParOf" srcId="{96FE6EFD-447D-48FC-BD41-DF261C4EF382}" destId="{3887936B-25A7-4DF6-8C5E-BBDEDB0047EF}" srcOrd="1" destOrd="0" presId="urn:microsoft.com/office/officeart/2005/8/layout/venn1"/>
    <dgm:cxn modelId="{6A3F1898-6951-425D-AB3D-11D4F9DE1250}" type="presParOf" srcId="{96FE6EFD-447D-48FC-BD41-DF261C4EF382}" destId="{880A0700-9567-42AF-8B2E-F92CA46AA5BE}" srcOrd="2" destOrd="0" presId="urn:microsoft.com/office/officeart/2005/8/layout/venn1"/>
    <dgm:cxn modelId="{4DA792CB-FBF6-4D1A-BF5E-21FD7CFFDDE6}" type="presParOf" srcId="{96FE6EFD-447D-48FC-BD41-DF261C4EF382}" destId="{E3A331DC-DC48-4D44-866E-6A7B5B82E89F}" srcOrd="3" destOrd="0" presId="urn:microsoft.com/office/officeart/2005/8/layout/venn1"/>
    <dgm:cxn modelId="{E7590C05-BCD4-4240-A947-342CCEE0C3EA}" type="presParOf" srcId="{96FE6EFD-447D-48FC-BD41-DF261C4EF382}" destId="{2F3D021B-01AD-435E-8535-3107549892C6}" srcOrd="4" destOrd="0" presId="urn:microsoft.com/office/officeart/2005/8/layout/venn1"/>
    <dgm:cxn modelId="{AA5AFA2D-EE7C-4782-A9F4-093FC3D83C41}" type="presParOf" srcId="{96FE6EFD-447D-48FC-BD41-DF261C4EF382}" destId="{A79ABE0B-4AFE-4FDD-9A6F-94AFB906DD7E}"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EBE5CE-8BE5-4ED3-B575-371FBAC8AA84}" type="doc">
      <dgm:prSet loTypeId="urn:microsoft.com/office/officeart/2005/8/layout/venn1" loCatId="relationship" qsTypeId="urn:microsoft.com/office/officeart/2005/8/quickstyle/simple1" qsCatId="simple" csTypeId="urn:microsoft.com/office/officeart/2005/8/colors/accent1_4" csCatId="accent1" phldr="1"/>
      <dgm:spPr/>
    </dgm:pt>
    <dgm:pt modelId="{1CC07764-CA0F-424A-A499-6620920435DE}">
      <dgm:prSet phldrT="[Text]"/>
      <dgm:spPr/>
      <dgm:t>
        <a:bodyPr/>
        <a:lstStyle/>
        <a:p>
          <a:r>
            <a:rPr lang="en-US" b="1" dirty="0"/>
            <a:t>Underspecified Models</a:t>
          </a:r>
        </a:p>
      </dgm:t>
    </dgm:pt>
    <dgm:pt modelId="{AEA0952A-6A08-4D9D-9447-F51E6629A08A}" type="parTrans" cxnId="{B21F0D63-2631-423D-9336-7C23422069A6}">
      <dgm:prSet/>
      <dgm:spPr/>
      <dgm:t>
        <a:bodyPr/>
        <a:lstStyle/>
        <a:p>
          <a:endParaRPr lang="en-US"/>
        </a:p>
      </dgm:t>
    </dgm:pt>
    <dgm:pt modelId="{5165B947-ACE6-402B-8FC3-66E8F18658B2}" type="sibTrans" cxnId="{B21F0D63-2631-423D-9336-7C23422069A6}">
      <dgm:prSet/>
      <dgm:spPr/>
      <dgm:t>
        <a:bodyPr/>
        <a:lstStyle/>
        <a:p>
          <a:endParaRPr lang="en-US"/>
        </a:p>
      </dgm:t>
    </dgm:pt>
    <dgm:pt modelId="{898807D3-D2E7-4727-BB12-DE69619939CB}">
      <dgm:prSet phldrT="[Text]"/>
      <dgm:spPr/>
      <dgm:t>
        <a:bodyPr/>
        <a:lstStyle/>
        <a:p>
          <a:r>
            <a:rPr lang="en-US" b="1" dirty="0"/>
            <a:t>Unsafe state-action spaces</a:t>
          </a:r>
        </a:p>
      </dgm:t>
    </dgm:pt>
    <dgm:pt modelId="{85F28756-5997-470D-B6D1-CEA035631060}" type="parTrans" cxnId="{D4D472FA-6657-4F36-886A-4C0CBE345FAA}">
      <dgm:prSet/>
      <dgm:spPr/>
      <dgm:t>
        <a:bodyPr/>
        <a:lstStyle/>
        <a:p>
          <a:endParaRPr lang="en-US"/>
        </a:p>
      </dgm:t>
    </dgm:pt>
    <dgm:pt modelId="{7875F7F1-A740-416D-8B2B-6FAA0504B327}" type="sibTrans" cxnId="{D4D472FA-6657-4F36-886A-4C0CBE345FAA}">
      <dgm:prSet/>
      <dgm:spPr/>
      <dgm:t>
        <a:bodyPr/>
        <a:lstStyle/>
        <a:p>
          <a:endParaRPr lang="en-US"/>
        </a:p>
      </dgm:t>
    </dgm:pt>
    <dgm:pt modelId="{EF3F74FF-28D1-46B7-9030-3F47EAE5F3F1}">
      <dgm:prSet phldrT="[Text]"/>
      <dgm:spPr/>
      <dgm:t>
        <a:bodyPr/>
        <a:lstStyle/>
        <a:p>
          <a:r>
            <a:rPr lang="en-US" b="1" dirty="0"/>
            <a:t>Non-IID and OOD Data</a:t>
          </a:r>
        </a:p>
      </dgm:t>
    </dgm:pt>
    <dgm:pt modelId="{017296ED-5B05-43E3-8DE4-D01EAB4A674C}" type="parTrans" cxnId="{3E76E61D-0F9C-46F7-AB50-DAA73E9C5DB1}">
      <dgm:prSet/>
      <dgm:spPr/>
      <dgm:t>
        <a:bodyPr/>
        <a:lstStyle/>
        <a:p>
          <a:endParaRPr lang="en-US"/>
        </a:p>
      </dgm:t>
    </dgm:pt>
    <dgm:pt modelId="{0FF93A64-7724-477D-B0BC-45920A83A20D}" type="sibTrans" cxnId="{3E76E61D-0F9C-46F7-AB50-DAA73E9C5DB1}">
      <dgm:prSet/>
      <dgm:spPr/>
      <dgm:t>
        <a:bodyPr/>
        <a:lstStyle/>
        <a:p>
          <a:endParaRPr lang="en-US"/>
        </a:p>
      </dgm:t>
    </dgm:pt>
    <dgm:pt modelId="{96FE6EFD-447D-48FC-BD41-DF261C4EF382}" type="pres">
      <dgm:prSet presAssocID="{C1EBE5CE-8BE5-4ED3-B575-371FBAC8AA84}" presName="compositeShape" presStyleCnt="0">
        <dgm:presLayoutVars>
          <dgm:chMax val="7"/>
          <dgm:dir/>
          <dgm:resizeHandles val="exact"/>
        </dgm:presLayoutVars>
      </dgm:prSet>
      <dgm:spPr/>
    </dgm:pt>
    <dgm:pt modelId="{9B3946AB-412A-426E-A2AD-BEEF5C79401C}" type="pres">
      <dgm:prSet presAssocID="{1CC07764-CA0F-424A-A499-6620920435DE}" presName="circ1" presStyleLbl="vennNode1" presStyleIdx="0" presStyleCnt="3"/>
      <dgm:spPr/>
    </dgm:pt>
    <dgm:pt modelId="{3887936B-25A7-4DF6-8C5E-BBDEDB0047EF}" type="pres">
      <dgm:prSet presAssocID="{1CC07764-CA0F-424A-A499-6620920435DE}" presName="circ1Tx" presStyleLbl="revTx" presStyleIdx="0" presStyleCnt="0">
        <dgm:presLayoutVars>
          <dgm:chMax val="0"/>
          <dgm:chPref val="0"/>
          <dgm:bulletEnabled val="1"/>
        </dgm:presLayoutVars>
      </dgm:prSet>
      <dgm:spPr/>
    </dgm:pt>
    <dgm:pt modelId="{880A0700-9567-42AF-8B2E-F92CA46AA5BE}" type="pres">
      <dgm:prSet presAssocID="{898807D3-D2E7-4727-BB12-DE69619939CB}" presName="circ2" presStyleLbl="vennNode1" presStyleIdx="1" presStyleCnt="3"/>
      <dgm:spPr/>
    </dgm:pt>
    <dgm:pt modelId="{E3A331DC-DC48-4D44-866E-6A7B5B82E89F}" type="pres">
      <dgm:prSet presAssocID="{898807D3-D2E7-4727-BB12-DE69619939CB}" presName="circ2Tx" presStyleLbl="revTx" presStyleIdx="0" presStyleCnt="0">
        <dgm:presLayoutVars>
          <dgm:chMax val="0"/>
          <dgm:chPref val="0"/>
          <dgm:bulletEnabled val="1"/>
        </dgm:presLayoutVars>
      </dgm:prSet>
      <dgm:spPr/>
    </dgm:pt>
    <dgm:pt modelId="{2F3D021B-01AD-435E-8535-3107549892C6}" type="pres">
      <dgm:prSet presAssocID="{EF3F74FF-28D1-46B7-9030-3F47EAE5F3F1}" presName="circ3" presStyleLbl="vennNode1" presStyleIdx="2" presStyleCnt="3"/>
      <dgm:spPr/>
    </dgm:pt>
    <dgm:pt modelId="{A79ABE0B-4AFE-4FDD-9A6F-94AFB906DD7E}" type="pres">
      <dgm:prSet presAssocID="{EF3F74FF-28D1-46B7-9030-3F47EAE5F3F1}" presName="circ3Tx" presStyleLbl="revTx" presStyleIdx="0" presStyleCnt="0">
        <dgm:presLayoutVars>
          <dgm:chMax val="0"/>
          <dgm:chPref val="0"/>
          <dgm:bulletEnabled val="1"/>
        </dgm:presLayoutVars>
      </dgm:prSet>
      <dgm:spPr/>
    </dgm:pt>
  </dgm:ptLst>
  <dgm:cxnLst>
    <dgm:cxn modelId="{CD1F8007-6C17-4089-8DFA-31755B8D629A}" type="presOf" srcId="{1CC07764-CA0F-424A-A499-6620920435DE}" destId="{9B3946AB-412A-426E-A2AD-BEEF5C79401C}" srcOrd="0" destOrd="0" presId="urn:microsoft.com/office/officeart/2005/8/layout/venn1"/>
    <dgm:cxn modelId="{3E76E61D-0F9C-46F7-AB50-DAA73E9C5DB1}" srcId="{C1EBE5CE-8BE5-4ED3-B575-371FBAC8AA84}" destId="{EF3F74FF-28D1-46B7-9030-3F47EAE5F3F1}" srcOrd="2" destOrd="0" parTransId="{017296ED-5B05-43E3-8DE4-D01EAB4A674C}" sibTransId="{0FF93A64-7724-477D-B0BC-45920A83A20D}"/>
    <dgm:cxn modelId="{766D3041-21F7-4A51-B03B-7A8FEB963E56}" type="presOf" srcId="{EF3F74FF-28D1-46B7-9030-3F47EAE5F3F1}" destId="{A79ABE0B-4AFE-4FDD-9A6F-94AFB906DD7E}" srcOrd="1" destOrd="0" presId="urn:microsoft.com/office/officeart/2005/8/layout/venn1"/>
    <dgm:cxn modelId="{B21F0D63-2631-423D-9336-7C23422069A6}" srcId="{C1EBE5CE-8BE5-4ED3-B575-371FBAC8AA84}" destId="{1CC07764-CA0F-424A-A499-6620920435DE}" srcOrd="0" destOrd="0" parTransId="{AEA0952A-6A08-4D9D-9447-F51E6629A08A}" sibTransId="{5165B947-ACE6-402B-8FC3-66E8F18658B2}"/>
    <dgm:cxn modelId="{4E3BECB1-BEAF-48A2-90D1-54BED2143D78}" type="presOf" srcId="{C1EBE5CE-8BE5-4ED3-B575-371FBAC8AA84}" destId="{96FE6EFD-447D-48FC-BD41-DF261C4EF382}" srcOrd="0" destOrd="0" presId="urn:microsoft.com/office/officeart/2005/8/layout/venn1"/>
    <dgm:cxn modelId="{CD7882BA-BB6B-463E-8B65-1637C8A49D92}" type="presOf" srcId="{898807D3-D2E7-4727-BB12-DE69619939CB}" destId="{E3A331DC-DC48-4D44-866E-6A7B5B82E89F}" srcOrd="1" destOrd="0" presId="urn:microsoft.com/office/officeart/2005/8/layout/venn1"/>
    <dgm:cxn modelId="{D13EB1C7-FA54-4375-929B-B2B590E6DD5B}" type="presOf" srcId="{1CC07764-CA0F-424A-A499-6620920435DE}" destId="{3887936B-25A7-4DF6-8C5E-BBDEDB0047EF}" srcOrd="1" destOrd="0" presId="urn:microsoft.com/office/officeart/2005/8/layout/venn1"/>
    <dgm:cxn modelId="{2379FFD9-5286-4C13-A191-B1114BE0ABFA}" type="presOf" srcId="{EF3F74FF-28D1-46B7-9030-3F47EAE5F3F1}" destId="{2F3D021B-01AD-435E-8535-3107549892C6}" srcOrd="0" destOrd="0" presId="urn:microsoft.com/office/officeart/2005/8/layout/venn1"/>
    <dgm:cxn modelId="{D4D472FA-6657-4F36-886A-4C0CBE345FAA}" srcId="{C1EBE5CE-8BE5-4ED3-B575-371FBAC8AA84}" destId="{898807D3-D2E7-4727-BB12-DE69619939CB}" srcOrd="1" destOrd="0" parTransId="{85F28756-5997-470D-B6D1-CEA035631060}" sibTransId="{7875F7F1-A740-416D-8B2B-6FAA0504B327}"/>
    <dgm:cxn modelId="{F12184FF-1AA3-4B30-A544-CDD56AE448BC}" type="presOf" srcId="{898807D3-D2E7-4727-BB12-DE69619939CB}" destId="{880A0700-9567-42AF-8B2E-F92CA46AA5BE}" srcOrd="0" destOrd="0" presId="urn:microsoft.com/office/officeart/2005/8/layout/venn1"/>
    <dgm:cxn modelId="{9E4E644E-D010-42AF-A2AF-B8A2F21B4CA3}" type="presParOf" srcId="{96FE6EFD-447D-48FC-BD41-DF261C4EF382}" destId="{9B3946AB-412A-426E-A2AD-BEEF5C79401C}" srcOrd="0" destOrd="0" presId="urn:microsoft.com/office/officeart/2005/8/layout/venn1"/>
    <dgm:cxn modelId="{F270227A-3300-416D-99E6-D18304A63E72}" type="presParOf" srcId="{96FE6EFD-447D-48FC-BD41-DF261C4EF382}" destId="{3887936B-25A7-4DF6-8C5E-BBDEDB0047EF}" srcOrd="1" destOrd="0" presId="urn:microsoft.com/office/officeart/2005/8/layout/venn1"/>
    <dgm:cxn modelId="{6A3F1898-6951-425D-AB3D-11D4F9DE1250}" type="presParOf" srcId="{96FE6EFD-447D-48FC-BD41-DF261C4EF382}" destId="{880A0700-9567-42AF-8B2E-F92CA46AA5BE}" srcOrd="2" destOrd="0" presId="urn:microsoft.com/office/officeart/2005/8/layout/venn1"/>
    <dgm:cxn modelId="{4DA792CB-FBF6-4D1A-BF5E-21FD7CFFDDE6}" type="presParOf" srcId="{96FE6EFD-447D-48FC-BD41-DF261C4EF382}" destId="{E3A331DC-DC48-4D44-866E-6A7B5B82E89F}" srcOrd="3" destOrd="0" presId="urn:microsoft.com/office/officeart/2005/8/layout/venn1"/>
    <dgm:cxn modelId="{E7590C05-BCD4-4240-A947-342CCEE0C3EA}" type="presParOf" srcId="{96FE6EFD-447D-48FC-BD41-DF261C4EF382}" destId="{2F3D021B-01AD-435E-8535-3107549892C6}" srcOrd="4" destOrd="0" presId="urn:microsoft.com/office/officeart/2005/8/layout/venn1"/>
    <dgm:cxn modelId="{AA5AFA2D-EE7C-4782-A9F4-093FC3D83C41}" type="presParOf" srcId="{96FE6EFD-447D-48FC-BD41-DF261C4EF382}" destId="{A79ABE0B-4AFE-4FDD-9A6F-94AFB906DD7E}"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946AB-412A-426E-A2AD-BEEF5C79401C}">
      <dsp:nvSpPr>
        <dsp:cNvPr id="0" name=""/>
        <dsp:cNvSpPr/>
      </dsp:nvSpPr>
      <dsp:spPr>
        <a:xfrm>
          <a:off x="1244236" y="59412"/>
          <a:ext cx="2851785" cy="2851785"/>
        </a:xfrm>
        <a:prstGeom prst="ellipse">
          <a:avLst/>
        </a:prstGeom>
        <a:solidFill>
          <a:schemeClr val="accent3">
            <a:shade val="80000"/>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b="1" kern="1200" dirty="0"/>
            <a:t>Underspecified Models</a:t>
          </a:r>
        </a:p>
      </dsp:txBody>
      <dsp:txXfrm>
        <a:off x="1624474" y="558474"/>
        <a:ext cx="2091309" cy="1283303"/>
      </dsp:txXfrm>
    </dsp:sp>
    <dsp:sp modelId="{880A0700-9567-42AF-8B2E-F92CA46AA5BE}">
      <dsp:nvSpPr>
        <dsp:cNvPr id="0" name=""/>
        <dsp:cNvSpPr/>
      </dsp:nvSpPr>
      <dsp:spPr>
        <a:xfrm>
          <a:off x="2273255" y="1841777"/>
          <a:ext cx="2851785" cy="2851785"/>
        </a:xfrm>
        <a:prstGeom prst="ellipse">
          <a:avLst/>
        </a:prstGeom>
        <a:solidFill>
          <a:schemeClr val="accent3">
            <a:shade val="80000"/>
            <a:alpha val="50000"/>
            <a:hueOff val="-502181"/>
            <a:satOff val="-8242"/>
            <a:lumOff val="281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b="1" kern="1200" dirty="0"/>
            <a:t>Unsafe state-action Spaces</a:t>
          </a:r>
        </a:p>
      </dsp:txBody>
      <dsp:txXfrm>
        <a:off x="3145426" y="2578488"/>
        <a:ext cx="1711071" cy="1568481"/>
      </dsp:txXfrm>
    </dsp:sp>
    <dsp:sp modelId="{2F3D021B-01AD-435E-8535-3107549892C6}">
      <dsp:nvSpPr>
        <dsp:cNvPr id="0" name=""/>
        <dsp:cNvSpPr/>
      </dsp:nvSpPr>
      <dsp:spPr>
        <a:xfrm>
          <a:off x="215217" y="1841777"/>
          <a:ext cx="2851785" cy="2851785"/>
        </a:xfrm>
        <a:prstGeom prst="ellipse">
          <a:avLst/>
        </a:prstGeom>
        <a:solidFill>
          <a:schemeClr val="accent3">
            <a:shade val="80000"/>
            <a:alpha val="50000"/>
            <a:hueOff val="-502181"/>
            <a:satOff val="-8242"/>
            <a:lumOff val="281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b="1" kern="1200" dirty="0"/>
            <a:t>Non-IID and OOD Data</a:t>
          </a:r>
        </a:p>
      </dsp:txBody>
      <dsp:txXfrm>
        <a:off x="483760" y="2578488"/>
        <a:ext cx="1711071" cy="15684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946AB-412A-426E-A2AD-BEEF5C79401C}">
      <dsp:nvSpPr>
        <dsp:cNvPr id="0" name=""/>
        <dsp:cNvSpPr/>
      </dsp:nvSpPr>
      <dsp:spPr>
        <a:xfrm>
          <a:off x="1244236" y="59412"/>
          <a:ext cx="2851785" cy="2851785"/>
        </a:xfrm>
        <a:prstGeom prst="ellipse">
          <a:avLst/>
        </a:prstGeom>
        <a:solidFill>
          <a:schemeClr val="accent1">
            <a:shade val="80000"/>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b="1" kern="1200" dirty="0"/>
            <a:t>Underspecified Models</a:t>
          </a:r>
        </a:p>
      </dsp:txBody>
      <dsp:txXfrm>
        <a:off x="1624474" y="558474"/>
        <a:ext cx="2091309" cy="1283303"/>
      </dsp:txXfrm>
    </dsp:sp>
    <dsp:sp modelId="{880A0700-9567-42AF-8B2E-F92CA46AA5BE}">
      <dsp:nvSpPr>
        <dsp:cNvPr id="0" name=""/>
        <dsp:cNvSpPr/>
      </dsp:nvSpPr>
      <dsp:spPr>
        <a:xfrm>
          <a:off x="2273255" y="1841777"/>
          <a:ext cx="2851785" cy="2851785"/>
        </a:xfrm>
        <a:prstGeom prst="ellipse">
          <a:avLst/>
        </a:prstGeom>
        <a:solidFill>
          <a:schemeClr val="accent1">
            <a:shade val="80000"/>
            <a:alpha val="50000"/>
            <a:hueOff val="478605"/>
            <a:satOff val="-41228"/>
            <a:lumOff val="318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b="1" kern="1200" dirty="0"/>
            <a:t>Unsafe state-action spaces</a:t>
          </a:r>
        </a:p>
      </dsp:txBody>
      <dsp:txXfrm>
        <a:off x="3145426" y="2578488"/>
        <a:ext cx="1711071" cy="1568481"/>
      </dsp:txXfrm>
    </dsp:sp>
    <dsp:sp modelId="{2F3D021B-01AD-435E-8535-3107549892C6}">
      <dsp:nvSpPr>
        <dsp:cNvPr id="0" name=""/>
        <dsp:cNvSpPr/>
      </dsp:nvSpPr>
      <dsp:spPr>
        <a:xfrm>
          <a:off x="215217" y="1841777"/>
          <a:ext cx="2851785" cy="2851785"/>
        </a:xfrm>
        <a:prstGeom prst="ellipse">
          <a:avLst/>
        </a:prstGeom>
        <a:solidFill>
          <a:schemeClr val="accent1">
            <a:shade val="80000"/>
            <a:alpha val="50000"/>
            <a:hueOff val="478605"/>
            <a:satOff val="-41228"/>
            <a:lumOff val="318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b="1" kern="1200" dirty="0"/>
            <a:t>Non-IID and OOD Data</a:t>
          </a:r>
        </a:p>
      </dsp:txBody>
      <dsp:txXfrm>
        <a:off x="483760" y="2578488"/>
        <a:ext cx="1711071" cy="1568481"/>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95B328-86D9-4A40-91F8-65F522BFF934}" type="datetimeFigureOut">
              <a:rPr lang="en-US" smtClean="0"/>
              <a:t>5/22/2023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17D457-845E-4E96-87DA-84A589035CA1}" type="slidenum">
              <a:rPr lang="en-US" smtClean="0"/>
              <a:t>‹#›</a:t>
            </a:fld>
            <a:endParaRPr lang="en-US"/>
          </a:p>
        </p:txBody>
      </p:sp>
    </p:spTree>
    <p:extLst>
      <p:ext uri="{BB962C8B-B14F-4D97-AF65-F5344CB8AC3E}">
        <p14:creationId xmlns:p14="http://schemas.microsoft.com/office/powerpoint/2010/main" val="429170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reuters.com/world/asia-pacific/singapore-double-police-cameras-more-than-200000-over-next-decade-2021-08-04"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reuters.com/world/asia-pacific/singapore-double-police-cameras-more-than-200000-over-next-decade-2021-08-04"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17D457-845E-4E96-87DA-84A589035CA1}" type="slidenum">
              <a:rPr lang="en-US" smtClean="0"/>
              <a:t>1</a:t>
            </a:fld>
            <a:endParaRPr lang="en-US"/>
          </a:p>
        </p:txBody>
      </p:sp>
    </p:spTree>
    <p:extLst>
      <p:ext uri="{BB962C8B-B14F-4D97-AF65-F5344CB8AC3E}">
        <p14:creationId xmlns:p14="http://schemas.microsoft.com/office/powerpoint/2010/main" val="2075150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Let’s look deeper into the progress of these techniques, in particular reinforcement learning, where </a:t>
            </a:r>
            <a:r>
              <a:rPr lang="en-US" sz="1050" dirty="0"/>
              <a:t>an intelligent agent makes decisions on how to learn a model of a complex environment as means to control it. </a:t>
            </a:r>
            <a:r>
              <a:rPr lang="en-US" b="1" dirty="0"/>
              <a:t>Alpha Go-Zero</a:t>
            </a:r>
            <a:r>
              <a:rPr lang="en-US" dirty="0"/>
              <a:t> learned to win the famous game of Go without supervision.  Instead, it learned by playing against previous versions of itself. Besides that, as the blue and purple curves on the right show, the self-play approach achieved  higher performance than the previous version of the Alpha-Go. If you recall, the one that defeated the world-champion </a:t>
            </a:r>
            <a:r>
              <a:rPr lang="en-US" b="1" dirty="0"/>
              <a:t>Another recent</a:t>
            </a:r>
            <a:r>
              <a:rPr lang="en-US" dirty="0"/>
              <a:t> progress. This year Google announced that a reinforcement learning agent was able to design optimal circuit layouts for its TensorFlow chip. A feat that was still beyond the capacity of automated tools.</a:t>
            </a:r>
          </a:p>
        </p:txBody>
      </p:sp>
      <p:sp>
        <p:nvSpPr>
          <p:cNvPr id="4" name="Slide Number Placeholder 3"/>
          <p:cNvSpPr>
            <a:spLocks noGrp="1"/>
          </p:cNvSpPr>
          <p:nvPr>
            <p:ph type="sldNum" sz="quarter" idx="5"/>
          </p:nvPr>
        </p:nvSpPr>
        <p:spPr/>
        <p:txBody>
          <a:bodyPr/>
          <a:lstStyle/>
          <a:p>
            <a:fld id="{8AC98915-8EBF-4E28-8ED3-7B872CEDBB42}" type="slidenum">
              <a:rPr lang="en-US" smtClean="0"/>
              <a:t>13</a:t>
            </a:fld>
            <a:endParaRPr lang="en-US" dirty="0"/>
          </a:p>
        </p:txBody>
      </p:sp>
    </p:spTree>
    <p:extLst>
      <p:ext uri="{BB962C8B-B14F-4D97-AF65-F5344CB8AC3E}">
        <p14:creationId xmlns:p14="http://schemas.microsoft.com/office/powerpoint/2010/main" val="1127974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with some context on the progress of multi-agent reinforcement learning. </a:t>
            </a:r>
            <a:r>
              <a:rPr lang="en-US" sz="1200" b="0" dirty="0" err="1"/>
              <a:t>AlphaStar</a:t>
            </a:r>
            <a:r>
              <a:rPr lang="en-US" sz="1200" dirty="0"/>
              <a:t> was rated at Grandmaster level for all three StarCraft races and above 99.8% of the officially ranked human players</a:t>
            </a:r>
            <a:r>
              <a:rPr lang="en-US" sz="1200" dirty="0">
                <a:solidFill>
                  <a:srgbClr val="000000"/>
                </a:solidFill>
                <a:latin typeface="+mj-lt"/>
                <a:ea typeface="Verdana" panose="020B0604030504040204" pitchFamily="34" charset="0"/>
              </a:rPr>
              <a:t>. </a:t>
            </a:r>
            <a:r>
              <a:rPr lang="en-US" dirty="0"/>
              <a:t>Three pools of agents, each initialized by supervised learning, were then subsequently trained with reinforcement learning. The magic here was that during training, these agents added copies of themselves and played against previous versions. In another recent progress, </a:t>
            </a:r>
            <a:r>
              <a:rPr lang="en-US" dirty="0" err="1"/>
              <a:t>OpenAI</a:t>
            </a:r>
            <a:r>
              <a:rPr lang="en-US" dirty="0"/>
              <a:t> Five became the first AI system to defeat world champions at a sports game. They also relied on self-play to achieve super-human performance on a challenging </a:t>
            </a:r>
            <a:r>
              <a:rPr lang="en-US"/>
              <a:t>multi-agent task with </a:t>
            </a:r>
            <a:r>
              <a:rPr lang="en-US" dirty="0"/>
              <a:t>long temporal dependencies.</a:t>
            </a:r>
          </a:p>
        </p:txBody>
      </p:sp>
      <p:sp>
        <p:nvSpPr>
          <p:cNvPr id="4" name="Slide Number Placeholder 3"/>
          <p:cNvSpPr>
            <a:spLocks noGrp="1"/>
          </p:cNvSpPr>
          <p:nvPr>
            <p:ph type="sldNum" sz="quarter" idx="5"/>
          </p:nvPr>
        </p:nvSpPr>
        <p:spPr/>
        <p:txBody>
          <a:bodyPr/>
          <a:lstStyle/>
          <a:p>
            <a:fld id="{8AC98915-8EBF-4E28-8ED3-7B872CEDBB42}" type="slidenum">
              <a:rPr lang="en-US" smtClean="0"/>
              <a:t>14</a:t>
            </a:fld>
            <a:endParaRPr lang="en-US"/>
          </a:p>
        </p:txBody>
      </p:sp>
    </p:spTree>
    <p:extLst>
      <p:ext uri="{BB962C8B-B14F-4D97-AF65-F5344CB8AC3E}">
        <p14:creationId xmlns:p14="http://schemas.microsoft.com/office/powerpoint/2010/main" val="2022389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pPr marL="0" indent="0">
              <a:spcBef>
                <a:spcPts val="0"/>
              </a:spcBef>
              <a:buNone/>
            </a:pPr>
            <a:r>
              <a:rPr lang="en-US" dirty="0"/>
              <a:t>-However, industry surveys report that from 55 to 72% of companies are not being able to deploy AI systems.</a:t>
            </a:r>
          </a:p>
          <a:p>
            <a:pPr marL="0" indent="0">
              <a:spcBef>
                <a:spcPts val="0"/>
              </a:spcBef>
              <a:buNone/>
            </a:pPr>
            <a:r>
              <a:rPr lang="en-US" dirty="0"/>
              <a:t>-Why? Because these systems cannot adapt to more complex and evolving realities, in other words, adversarial environments.</a:t>
            </a:r>
          </a:p>
          <a:p>
            <a:pPr marL="0" indent="0">
              <a:spcBef>
                <a:spcPts val="0"/>
              </a:spcBef>
              <a:buNone/>
            </a:pPr>
            <a:r>
              <a:rPr lang="en-US" dirty="0"/>
              <a:t>-The inability to adapt is a problem of lack of robustness in these AI Systems.</a:t>
            </a:r>
          </a:p>
          <a:p>
            <a:pPr marL="0" indent="0">
              <a:spcBef>
                <a:spcPts val="0"/>
              </a:spcBef>
              <a:buNone/>
            </a:pPr>
            <a:endParaRPr lang="en-US" dirty="0"/>
          </a:p>
        </p:txBody>
      </p:sp>
      <p:sp>
        <p:nvSpPr>
          <p:cNvPr id="4" name="Slide Number Placeholder 3"/>
          <p:cNvSpPr>
            <a:spLocks noGrp="1"/>
          </p:cNvSpPr>
          <p:nvPr>
            <p:ph type="sldNum" sz="quarter" idx="5"/>
          </p:nvPr>
        </p:nvSpPr>
        <p:spPr/>
        <p:txBody>
          <a:bodyPr/>
          <a:lstStyle/>
          <a:p>
            <a:fld id="{8AC98915-8EBF-4E28-8ED3-7B872CEDBB42}" type="slidenum">
              <a:rPr lang="en-US" smtClean="0"/>
              <a:t>15</a:t>
            </a:fld>
            <a:endParaRPr lang="en-US"/>
          </a:p>
        </p:txBody>
      </p:sp>
    </p:spTree>
    <p:extLst>
      <p:ext uri="{BB962C8B-B14F-4D97-AF65-F5344CB8AC3E}">
        <p14:creationId xmlns:p14="http://schemas.microsoft.com/office/powerpoint/2010/main" val="1540140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pPr algn="l"/>
            <a:r>
              <a:rPr lang="en-US" dirty="0"/>
              <a:t>Before we search for solutions, let’s try to understand the nature of this problem. It has two dimensions:  how structured the laws are, for instance, well-constrained as in quadrants 1 and 2, which correspond to the physical laws as in traffic and the artificial laws as in games. The second dimension is the frequency of the events, like high frequency as in quadrants 2 and 3 or sparse as in 1 and 4. *Many solutions cover quadrants 1, 2, and 3. However, quadrant 4 is under-explored, because adversarial laws are much more challenging. That’s why in the last years, our group has been exploring exactly the quadrant 4.</a:t>
            </a:r>
          </a:p>
        </p:txBody>
      </p:sp>
      <p:sp>
        <p:nvSpPr>
          <p:cNvPr id="4" name="Slide Number Placeholder 3"/>
          <p:cNvSpPr>
            <a:spLocks noGrp="1"/>
          </p:cNvSpPr>
          <p:nvPr>
            <p:ph type="sldNum" sz="quarter" idx="5"/>
          </p:nvPr>
        </p:nvSpPr>
        <p:spPr/>
        <p:txBody>
          <a:bodyPr/>
          <a:lstStyle/>
          <a:p>
            <a:fld id="{8AC98915-8EBF-4E28-8ED3-7B872CEDBB42}" type="slidenum">
              <a:rPr lang="en-US" smtClean="0"/>
              <a:t>16</a:t>
            </a:fld>
            <a:endParaRPr lang="en-US"/>
          </a:p>
        </p:txBody>
      </p:sp>
    </p:spTree>
    <p:extLst>
      <p:ext uri="{BB962C8B-B14F-4D97-AF65-F5344CB8AC3E}">
        <p14:creationId xmlns:p14="http://schemas.microsoft.com/office/powerpoint/2010/main" val="2718463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t>[</a:t>
            </a:r>
            <a:r>
              <a:rPr lang="en-US" b="0" i="0" dirty="0">
                <a:solidFill>
                  <a:srgbClr val="333333"/>
                </a:solidFill>
                <a:effectLst/>
                <a:latin typeface="jaf-bernino-sans"/>
              </a:rPr>
              <a:t>Srinivasan &amp; </a:t>
            </a:r>
            <a:r>
              <a:rPr lang="en-US" b="0" i="0" dirty="0" err="1">
                <a:solidFill>
                  <a:srgbClr val="333333"/>
                </a:solidFill>
                <a:effectLst/>
                <a:latin typeface="jaf-bernino-sans"/>
              </a:rPr>
              <a:t>Chander</a:t>
            </a:r>
            <a:r>
              <a:rPr lang="en-US" b="0" i="0" dirty="0">
                <a:solidFill>
                  <a:srgbClr val="333333"/>
                </a:solidFill>
                <a:effectLst/>
                <a:latin typeface="jaf-bernino-sans"/>
              </a:rPr>
              <a:t> 2021]</a:t>
            </a:r>
          </a:p>
          <a:p>
            <a:r>
              <a:rPr lang="it-IT" dirty="0"/>
              <a:t> ]</a:t>
            </a:r>
            <a:r>
              <a:rPr lang="it-IT" dirty="0" err="1"/>
              <a:t>Biases</a:t>
            </a:r>
            <a:r>
              <a:rPr lang="it-IT" dirty="0"/>
              <a:t> in AI Systems</a:t>
            </a:r>
          </a:p>
          <a:p>
            <a:r>
              <a:rPr lang="it-IT" dirty="0"/>
              <a:t>https://queue.acm.org/detail.cfm?id=3466134</a:t>
            </a:r>
            <a:endParaRPr lang="en-US" dirty="0"/>
          </a:p>
        </p:txBody>
      </p:sp>
      <p:sp>
        <p:nvSpPr>
          <p:cNvPr id="4" name="Slide Number Placeholder 3"/>
          <p:cNvSpPr>
            <a:spLocks noGrp="1"/>
          </p:cNvSpPr>
          <p:nvPr>
            <p:ph type="sldNum" sz="quarter" idx="5"/>
          </p:nvPr>
        </p:nvSpPr>
        <p:spPr/>
        <p:txBody>
          <a:bodyPr/>
          <a:lstStyle/>
          <a:p>
            <a:fld id="{8AC98915-8EBF-4E28-8ED3-7B872CEDBB42}" type="slidenum">
              <a:rPr lang="en-US" smtClean="0"/>
              <a:t>18</a:t>
            </a:fld>
            <a:endParaRPr lang="en-US"/>
          </a:p>
        </p:txBody>
      </p:sp>
    </p:spTree>
    <p:extLst>
      <p:ext uri="{BB962C8B-B14F-4D97-AF65-F5344CB8AC3E}">
        <p14:creationId xmlns:p14="http://schemas.microsoft.com/office/powerpoint/2010/main" val="3157552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choice: wrong choice is accidental if not well-informed</a:t>
            </a:r>
          </a:p>
          <a:p>
            <a:r>
              <a:rPr lang="en-US" dirty="0"/>
              <a:t>Model generation: wrong if not well-informed</a:t>
            </a:r>
          </a:p>
          <a:p>
            <a:r>
              <a:rPr lang="en-US" dirty="0"/>
              <a:t>However, if after being informed with the best of our knowledge, choice and generation can still be affected by inherent difficulties posed by the essence of ml-based predictive models: Sparse data and Latent states. This means that better models can never eliminate the effects of sparsity and latency.</a:t>
            </a:r>
          </a:p>
          <a:p>
            <a:r>
              <a:rPr lang="en-US" dirty="0"/>
              <a:t>Nonetheless, it can still mitigate, reduce either their effects in terms of impact (magnitude) or their probability (over multiple training procedures).</a:t>
            </a:r>
          </a:p>
          <a:p>
            <a:r>
              <a:rPr lang="en-US" dirty="0"/>
              <a:t>Sparsity can be mitigated with models that allow to incorporate and update prior-knowledge, e.g., Bayesian methods, transfer learning methods. </a:t>
            </a:r>
          </a:p>
          <a:p>
            <a:endParaRPr lang="en-US" dirty="0"/>
          </a:p>
        </p:txBody>
      </p:sp>
      <p:sp>
        <p:nvSpPr>
          <p:cNvPr id="4" name="Slide Number Placeholder 3"/>
          <p:cNvSpPr>
            <a:spLocks noGrp="1"/>
          </p:cNvSpPr>
          <p:nvPr>
            <p:ph type="sldNum" sz="quarter" idx="5"/>
          </p:nvPr>
        </p:nvSpPr>
        <p:spPr/>
        <p:txBody>
          <a:bodyPr/>
          <a:lstStyle/>
          <a:p>
            <a:fld id="{8AC98915-8EBF-4E28-8ED3-7B872CEDBB42}" type="slidenum">
              <a:rPr lang="en-US" smtClean="0"/>
              <a:t>20</a:t>
            </a:fld>
            <a:endParaRPr lang="en-US"/>
          </a:p>
        </p:txBody>
      </p:sp>
    </p:spTree>
    <p:extLst>
      <p:ext uri="{BB962C8B-B14F-4D97-AF65-F5344CB8AC3E}">
        <p14:creationId xmlns:p14="http://schemas.microsoft.com/office/powerpoint/2010/main" val="2732756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“Program testing can be used to show the presence of bugs, but never to show their absence!” </a:t>
            </a:r>
            <a:br>
              <a:rPr lang="en-US" dirty="0"/>
            </a:br>
            <a:r>
              <a:rPr lang="en-US" dirty="0"/>
              <a:t>― </a:t>
            </a:r>
            <a:r>
              <a:rPr lang="en-US" dirty="0" err="1"/>
              <a:t>Edsger</a:t>
            </a:r>
            <a:r>
              <a:rPr lang="en-US" dirty="0"/>
              <a:t> W. Dijkstra </a:t>
            </a:r>
          </a:p>
          <a:p>
            <a:endParaRPr lang="en-US" dirty="0"/>
          </a:p>
        </p:txBody>
      </p:sp>
      <p:sp>
        <p:nvSpPr>
          <p:cNvPr id="4" name="Slide Number Placeholder 3"/>
          <p:cNvSpPr>
            <a:spLocks noGrp="1"/>
          </p:cNvSpPr>
          <p:nvPr>
            <p:ph type="sldNum" sz="quarter" idx="5"/>
          </p:nvPr>
        </p:nvSpPr>
        <p:spPr/>
        <p:txBody>
          <a:bodyPr/>
          <a:lstStyle/>
          <a:p>
            <a:fld id="{8AC98915-8EBF-4E28-8ED3-7B872CEDBB42}" type="slidenum">
              <a:rPr lang="en-US" smtClean="0"/>
              <a:t>23</a:t>
            </a:fld>
            <a:endParaRPr lang="en-US"/>
          </a:p>
        </p:txBody>
      </p:sp>
    </p:spTree>
    <p:extLst>
      <p:ext uri="{BB962C8B-B14F-4D97-AF65-F5344CB8AC3E}">
        <p14:creationId xmlns:p14="http://schemas.microsoft.com/office/powerpoint/2010/main" val="2318772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Operational envelope (engineering idea) for safe/robust learning (% of safety violation guarantee)</a:t>
            </a:r>
          </a:p>
          <a:p>
            <a:r>
              <a:rPr lang="en-US" dirty="0"/>
              <a:t>Business critical systems</a:t>
            </a:r>
          </a:p>
          <a:p>
            <a:r>
              <a:rPr lang="en-US" dirty="0"/>
              <a:t>Critical State Spaces</a:t>
            </a:r>
          </a:p>
          <a:p>
            <a:r>
              <a:rPr lang="en-US" dirty="0"/>
              <a:t>Envelope has to be evolved as well </a:t>
            </a:r>
          </a:p>
          <a:p>
            <a:r>
              <a:rPr lang="en-US" dirty="0"/>
              <a:t>How to know that the envelope is valid.</a:t>
            </a:r>
          </a:p>
          <a:p>
            <a:r>
              <a:rPr lang="en-US" dirty="0"/>
              <a:t>Lecture on </a:t>
            </a:r>
            <a:r>
              <a:rPr lang="en-US" dirty="0" err="1"/>
              <a:t>Safety&amp;Resilient</a:t>
            </a:r>
            <a:r>
              <a:rPr lang="en-US" dirty="0"/>
              <a:t> Systems – structures that adjust (reviewing safety margins)</a:t>
            </a:r>
          </a:p>
          <a:p>
            <a:r>
              <a:rPr lang="en-US" dirty="0"/>
              <a:t>Accidents trigger reviews of safety margins</a:t>
            </a:r>
          </a:p>
          <a:p>
            <a:r>
              <a:rPr lang="en-US" b="1" dirty="0"/>
              <a:t>Human-on-the-loop </a:t>
            </a:r>
            <a:r>
              <a:rPr lang="en-US" dirty="0"/>
              <a:t>(confirm the automated decision)</a:t>
            </a:r>
          </a:p>
          <a:p>
            <a:r>
              <a:rPr lang="en-US" dirty="0"/>
              <a:t>Recommendation system – how many are accepted vs rejected</a:t>
            </a:r>
          </a:p>
          <a:p>
            <a:r>
              <a:rPr lang="en-US" dirty="0"/>
              <a:t>Imitation learning vs Reward modeling </a:t>
            </a:r>
          </a:p>
          <a:p>
            <a:r>
              <a:rPr lang="en-US" dirty="0"/>
              <a:t>Crash example (how many people were affected), not possible, because measurements are also missing in a crash (income loss, satisfaction loss), e.g. Counterfactuals. These are phenomena that the runtime model can estimate indirectly (failed transactions)</a:t>
            </a:r>
          </a:p>
        </p:txBody>
      </p:sp>
      <p:sp>
        <p:nvSpPr>
          <p:cNvPr id="4" name="Slide Number Placeholder 3"/>
          <p:cNvSpPr>
            <a:spLocks noGrp="1"/>
          </p:cNvSpPr>
          <p:nvPr>
            <p:ph type="sldNum" sz="quarter" idx="5"/>
          </p:nvPr>
        </p:nvSpPr>
        <p:spPr/>
        <p:txBody>
          <a:bodyPr/>
          <a:lstStyle/>
          <a:p>
            <a:fld id="{6F5E3EB3-4474-4F6D-B7CC-AA304012D246}" type="slidenum">
              <a:rPr lang="en-US" smtClean="0"/>
              <a:t>24</a:t>
            </a:fld>
            <a:endParaRPr lang="en-US"/>
          </a:p>
        </p:txBody>
      </p:sp>
    </p:spTree>
    <p:extLst>
      <p:ext uri="{BB962C8B-B14F-4D97-AF65-F5344CB8AC3E}">
        <p14:creationId xmlns:p14="http://schemas.microsoft.com/office/powerpoint/2010/main" val="3322087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17D457-845E-4E96-87DA-84A589035CA1}" type="slidenum">
              <a:rPr lang="en-US" smtClean="0"/>
              <a:t>2</a:t>
            </a:fld>
            <a:endParaRPr lang="en-US"/>
          </a:p>
        </p:txBody>
      </p:sp>
    </p:spTree>
    <p:extLst>
      <p:ext uri="{BB962C8B-B14F-4D97-AF65-F5344CB8AC3E}">
        <p14:creationId xmlns:p14="http://schemas.microsoft.com/office/powerpoint/2010/main" val="55669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17D457-845E-4E96-87DA-84A589035CA1}" type="slidenum">
              <a:rPr lang="en-US" smtClean="0"/>
              <a:t>3</a:t>
            </a:fld>
            <a:endParaRPr lang="en-US"/>
          </a:p>
        </p:txBody>
      </p:sp>
    </p:spTree>
    <p:extLst>
      <p:ext uri="{BB962C8B-B14F-4D97-AF65-F5344CB8AC3E}">
        <p14:creationId xmlns:p14="http://schemas.microsoft.com/office/powerpoint/2010/main" val="1463562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Singapore trials patrol robots to deter bad social </a:t>
            </a:r>
            <a:r>
              <a:rPr lang="en-US" b="1" dirty="0" err="1"/>
              <a:t>behaviour</a:t>
            </a:r>
            <a:r>
              <a:rPr lang="en-US" b="1" dirty="0"/>
              <a:t> [1]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is equipped with cameras that can detect bad social </a:t>
            </a:r>
            <a:r>
              <a:rPr lang="en-US" dirty="0" err="1"/>
              <a:t>behaviour</a:t>
            </a:r>
            <a:r>
              <a:rPr lang="en-US" dirty="0"/>
              <a:t> and trigger real-time alerts to the command and control </a:t>
            </a:r>
            <a:r>
              <a:rPr lang="en-US" dirty="0" err="1"/>
              <a:t>centre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Singapore also aims to double the number of cameras to have </a:t>
            </a:r>
            <a:r>
              <a:rPr lang="en-US" dirty="0">
                <a:hlinkClick r:id="rId3"/>
              </a:rPr>
              <a:t>more than 200,000 police cameras</a:t>
            </a:r>
            <a:r>
              <a:rPr lang="en-US" dirty="0"/>
              <a:t> by 2030.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US safety regulator opens investigation into Tesla Autopilot following crashes with parked emergency vehicles [2] </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the incidents took place after dark and occurred despite “scene control measures,” such as emergency vehicle lights, road cones and an illuminated arrow board signaling drivers to change lanes.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investigation will assess the technologies and methods used to monitor, assist, and enforce the driver’s engagement with the dynamic driving task during Autopilot operation,”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“commonsense safety measures,” like requiring the U.S. Department of Transportation to issue safety standards for ADAS. These standards were included in the House version of the infrastructure bill, but were stripped out of the version of the $1.2 trillion bill ultimately passed by the Senate on August 10.</a:t>
            </a:r>
            <a:endParaRPr lang="en-US" b="0" dirty="0"/>
          </a:p>
          <a:p>
            <a:endParaRPr lang="en-US" dirty="0"/>
          </a:p>
        </p:txBody>
      </p:sp>
      <p:sp>
        <p:nvSpPr>
          <p:cNvPr id="4" name="Slide Number Placeholder 3"/>
          <p:cNvSpPr>
            <a:spLocks noGrp="1"/>
          </p:cNvSpPr>
          <p:nvPr>
            <p:ph type="sldNum" sz="quarter" idx="5"/>
          </p:nvPr>
        </p:nvSpPr>
        <p:spPr/>
        <p:txBody>
          <a:bodyPr/>
          <a:lstStyle/>
          <a:p>
            <a:fld id="{5517D457-845E-4E96-87DA-84A589035CA1}" type="slidenum">
              <a:rPr lang="en-US" smtClean="0"/>
              <a:t>4</a:t>
            </a:fld>
            <a:endParaRPr lang="en-US"/>
          </a:p>
        </p:txBody>
      </p:sp>
    </p:spTree>
    <p:extLst>
      <p:ext uri="{BB962C8B-B14F-4D97-AF65-F5344CB8AC3E}">
        <p14:creationId xmlns:p14="http://schemas.microsoft.com/office/powerpoint/2010/main" val="868358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Singapore trials patrol robots to deter bad social </a:t>
            </a:r>
            <a:r>
              <a:rPr lang="en-US" b="1" dirty="0" err="1"/>
              <a:t>behaviour</a:t>
            </a:r>
            <a:r>
              <a:rPr lang="en-US" b="1" dirty="0"/>
              <a:t> [1]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is equipped with cameras that can detect bad social </a:t>
            </a:r>
            <a:r>
              <a:rPr lang="en-US" dirty="0" err="1"/>
              <a:t>behaviour</a:t>
            </a:r>
            <a:r>
              <a:rPr lang="en-US" dirty="0"/>
              <a:t> and trigger real-time alerts to the command and control </a:t>
            </a:r>
            <a:r>
              <a:rPr lang="en-US" dirty="0" err="1"/>
              <a:t>centre</a:t>
            </a:r>
            <a:r>
              <a:rPr lang="en-US" dirty="0"/>
              <a:t>. Singapore also aims to double the number of cameras to have </a:t>
            </a:r>
            <a:r>
              <a:rPr lang="en-US" dirty="0">
                <a:hlinkClick r:id="rId3"/>
              </a:rPr>
              <a:t>more than 200,000 police cameras</a:t>
            </a:r>
            <a:r>
              <a:rPr lang="en-US" dirty="0"/>
              <a:t> by 2030.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US safety regulator opens investigation into Tesla Autopilot following crashes with parked emergency vehicles [2] </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the incidents took place after dark and occurred despite “scene control measures,” such as emergency vehicle lights, road cones and an illuminated arrow board signaling drivers to change lanes.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investigation will assess the technologies and methods used to monitor, assist, and enforce the driver’s engagement with the dynamic driving task during Autopilot operation,”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“commonsense safety measures,” like requiring the U.S. Department of Transportation to issue safety standards for ADAS. These standards were included in the House version of the infrastructure bill, but were stripped out of the version of the $1.2 trillion bill ultimately passed by the Senate on August 10.</a:t>
            </a:r>
            <a:endParaRPr lang="en-US" b="0" dirty="0"/>
          </a:p>
          <a:p>
            <a:endParaRPr lang="en-US" dirty="0"/>
          </a:p>
        </p:txBody>
      </p:sp>
      <p:sp>
        <p:nvSpPr>
          <p:cNvPr id="4" name="Slide Number Placeholder 3"/>
          <p:cNvSpPr>
            <a:spLocks noGrp="1"/>
          </p:cNvSpPr>
          <p:nvPr>
            <p:ph type="sldNum" sz="quarter" idx="5"/>
          </p:nvPr>
        </p:nvSpPr>
        <p:spPr/>
        <p:txBody>
          <a:bodyPr/>
          <a:lstStyle/>
          <a:p>
            <a:fld id="{5517D457-845E-4E96-87DA-84A589035CA1}" type="slidenum">
              <a:rPr lang="en-US" smtClean="0"/>
              <a:t>5</a:t>
            </a:fld>
            <a:endParaRPr lang="en-US"/>
          </a:p>
        </p:txBody>
      </p:sp>
    </p:spTree>
    <p:extLst>
      <p:ext uri="{BB962C8B-B14F-4D97-AF65-F5344CB8AC3E}">
        <p14:creationId xmlns:p14="http://schemas.microsoft.com/office/powerpoint/2010/main" val="617669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t>
            </a:r>
            <a:r>
              <a:rPr lang="en-US" sz="1200" dirty="0" err="1"/>
              <a:t>Hassani</a:t>
            </a:r>
            <a:r>
              <a:rPr lang="en-US" sz="1200" dirty="0"/>
              <a:t> 2020]</a:t>
            </a:r>
            <a:endParaRPr lang="en-US" dirty="0"/>
          </a:p>
          <a:p>
            <a:r>
              <a:rPr lang="en-US" dirty="0"/>
              <a:t>[Lechner 2020]</a:t>
            </a:r>
          </a:p>
        </p:txBody>
      </p:sp>
      <p:sp>
        <p:nvSpPr>
          <p:cNvPr id="4" name="Slide Number Placeholder 3"/>
          <p:cNvSpPr>
            <a:spLocks noGrp="1"/>
          </p:cNvSpPr>
          <p:nvPr>
            <p:ph type="sldNum" sz="quarter" idx="5"/>
          </p:nvPr>
        </p:nvSpPr>
        <p:spPr/>
        <p:txBody>
          <a:bodyPr/>
          <a:lstStyle/>
          <a:p>
            <a:fld id="{5517D457-845E-4E96-87DA-84A589035CA1}" type="slidenum">
              <a:rPr lang="en-US" smtClean="0"/>
              <a:t>7</a:t>
            </a:fld>
            <a:endParaRPr lang="en-US"/>
          </a:p>
        </p:txBody>
      </p:sp>
    </p:spTree>
    <p:extLst>
      <p:ext uri="{BB962C8B-B14F-4D97-AF65-F5344CB8AC3E}">
        <p14:creationId xmlns:p14="http://schemas.microsoft.com/office/powerpoint/2010/main" val="1070312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Dorner, F. E., 2021, Measuring Progress in Deep Reinforcement Learning Sample Efficiency, https://arxiv.org/pdf/2102.04881.pdf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https://www.lesswrong.com/posts/jYNT3Qihn2aAYaaPb/efficientzero-human-ale-sample-efficiency-w-muzero-self</a:t>
            </a:r>
          </a:p>
          <a:p>
            <a:endParaRPr lang="en-US" dirty="0"/>
          </a:p>
        </p:txBody>
      </p:sp>
      <p:sp>
        <p:nvSpPr>
          <p:cNvPr id="4" name="Slide Number Placeholder 3"/>
          <p:cNvSpPr>
            <a:spLocks noGrp="1"/>
          </p:cNvSpPr>
          <p:nvPr>
            <p:ph type="sldNum" sz="quarter" idx="5"/>
          </p:nvPr>
        </p:nvSpPr>
        <p:spPr/>
        <p:txBody>
          <a:bodyPr/>
          <a:lstStyle/>
          <a:p>
            <a:fld id="{5517D457-845E-4E96-87DA-84A589035CA1}" type="slidenum">
              <a:rPr lang="en-US" smtClean="0"/>
              <a:t>8</a:t>
            </a:fld>
            <a:endParaRPr lang="en-US"/>
          </a:p>
        </p:txBody>
      </p:sp>
    </p:spTree>
    <p:extLst>
      <p:ext uri="{BB962C8B-B14F-4D97-AF65-F5344CB8AC3E}">
        <p14:creationId xmlns:p14="http://schemas.microsoft.com/office/powerpoint/2010/main" val="176869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GreekFallback"/>
              </a:rPr>
              <a:t>How </a:t>
            </a:r>
            <a:r>
              <a:rPr lang="en-US" b="0" i="0" dirty="0" err="1">
                <a:effectLst/>
                <a:latin typeface="GreekFallback"/>
              </a:rPr>
              <a:t>EfficientZero</a:t>
            </a:r>
            <a:r>
              <a:rPr lang="en-US" b="0" i="0" dirty="0">
                <a:effectLst/>
                <a:latin typeface="GreekFallback"/>
              </a:rPr>
              <a:t> 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GreekFallback"/>
              </a:rPr>
              <a:t>- It learns the environment dynamics by self-supervision (instead of relying only on reward signals)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GreekFallback"/>
              </a:rPr>
              <a:t>- For that the  add a similarity loss to the loss function of </a:t>
            </a:r>
            <a:r>
              <a:rPr lang="en-US" b="0" i="0" dirty="0" err="1">
                <a:effectLst/>
                <a:latin typeface="GreekFallback"/>
              </a:rPr>
              <a:t>MuZero</a:t>
            </a:r>
            <a:r>
              <a:rPr lang="en-US" b="0" i="0" dirty="0">
                <a:effectLst/>
                <a:latin typeface="GreekFallback"/>
              </a:rPr>
              <a:t> that provides extra supervision for learning the dynamics, but gradients from rewards still reach the dynamics and representation </a:t>
            </a:r>
            <a:r>
              <a:rPr lang="en-US" b="0" i="0">
                <a:effectLst/>
                <a:latin typeface="GreekFallback"/>
              </a:rPr>
              <a:t>networks.</a:t>
            </a:r>
            <a:endParaRPr lang="en-US" b="0" i="0" dirty="0">
              <a:solidFill>
                <a:srgbClr val="000000"/>
              </a:solidFill>
              <a:effectLst/>
              <a:latin typeface="Lucida Grande"/>
            </a:endParaRPr>
          </a:p>
        </p:txBody>
      </p:sp>
      <p:sp>
        <p:nvSpPr>
          <p:cNvPr id="4" name="Slide Number Placeholder 3"/>
          <p:cNvSpPr>
            <a:spLocks noGrp="1"/>
          </p:cNvSpPr>
          <p:nvPr>
            <p:ph type="sldNum" sz="quarter" idx="5"/>
          </p:nvPr>
        </p:nvSpPr>
        <p:spPr/>
        <p:txBody>
          <a:bodyPr/>
          <a:lstStyle/>
          <a:p>
            <a:fld id="{5517D457-845E-4E96-87DA-84A589035CA1}" type="slidenum">
              <a:rPr lang="en-US" smtClean="0"/>
              <a:t>9</a:t>
            </a:fld>
            <a:endParaRPr lang="en-US"/>
          </a:p>
        </p:txBody>
      </p:sp>
    </p:spTree>
    <p:extLst>
      <p:ext uri="{BB962C8B-B14F-4D97-AF65-F5344CB8AC3E}">
        <p14:creationId xmlns:p14="http://schemas.microsoft.com/office/powerpoint/2010/main" val="2512303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r>
              <a:rPr lang="en-US" dirty="0"/>
              <a:t>Well, “All models are wrong, but some are useful”. So, </a:t>
            </a:r>
            <a:r>
              <a:rPr lang="en-US" b="1" dirty="0"/>
              <a:t>what</a:t>
            </a:r>
            <a:r>
              <a:rPr lang="en-US" dirty="0"/>
              <a:t> is a model? A model represents a complex system, for instance, cyber-physical systems like a self-driving car, systems of systems like drones, human phenomena like urban traffic or natural ones like protein folding. </a:t>
            </a:r>
            <a:r>
              <a:rPr lang="en-US" b="1" dirty="0"/>
              <a:t>How</a:t>
            </a:r>
            <a:r>
              <a:rPr lang="en-US" dirty="0"/>
              <a:t> to represent a complex thing with a simple one? The magic is to combine Abstraction with Pragmatism. Abstraction removes all unnecessary details, while pragmatism keeps the details that matter. But matter for what? In other words, </a:t>
            </a:r>
            <a:r>
              <a:rPr lang="en-US" b="1" dirty="0"/>
              <a:t>Why</a:t>
            </a:r>
            <a:r>
              <a:rPr lang="en-US" dirty="0"/>
              <a:t> do we use models? Models can be used for many things. For instance, to </a:t>
            </a:r>
            <a:r>
              <a:rPr lang="en-US" b="1" dirty="0"/>
              <a:t>understand</a:t>
            </a:r>
            <a:r>
              <a:rPr lang="en-US" dirty="0"/>
              <a:t> complexity, for which we use techniques to </a:t>
            </a:r>
            <a:r>
              <a:rPr lang="en-US" sz="1050" dirty="0"/>
              <a:t>Communicate, Design, Analyze, and Document. Based on that understanding, we can </a:t>
            </a:r>
            <a:r>
              <a:rPr lang="en-US" sz="1050" b="1" dirty="0"/>
              <a:t>mitigate</a:t>
            </a:r>
            <a:r>
              <a:rPr lang="en-US" sz="1050" dirty="0"/>
              <a:t> complexity, for which we need techniques to Transform, Generate, Make Decisions, and Control Systems, like intelligent systems</a:t>
            </a:r>
            <a:endParaRPr lang="en-US" dirty="0"/>
          </a:p>
          <a:p>
            <a:endParaRPr lang="en-US" dirty="0"/>
          </a:p>
        </p:txBody>
      </p:sp>
      <p:sp>
        <p:nvSpPr>
          <p:cNvPr id="4" name="Slide Number Placeholder 3"/>
          <p:cNvSpPr>
            <a:spLocks noGrp="1"/>
          </p:cNvSpPr>
          <p:nvPr>
            <p:ph type="sldNum" sz="quarter" idx="5"/>
          </p:nvPr>
        </p:nvSpPr>
        <p:spPr/>
        <p:txBody>
          <a:bodyPr/>
          <a:lstStyle/>
          <a:p>
            <a:r>
              <a:rPr lang="en-US" dirty="0"/>
              <a:t>Chart </a:t>
            </a:r>
            <a:fld id="{4CBF50E3-ED67-46F2-ABFC-A36EE1082CF7}" type="slidenum">
              <a:rPr lang="en-US" b="1" smtClean="0"/>
              <a:pPr/>
              <a:t>12</a:t>
            </a:fld>
            <a:endParaRPr lang="en-US" b="1" dirty="0"/>
          </a:p>
        </p:txBody>
      </p:sp>
    </p:spTree>
    <p:extLst>
      <p:ext uri="{BB962C8B-B14F-4D97-AF65-F5344CB8AC3E}">
        <p14:creationId xmlns:p14="http://schemas.microsoft.com/office/powerpoint/2010/main" val="18991788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161253569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A464635A-FF06-4676-A9CD-3587A95713EB}" type="datetime1">
              <a:rPr lang="en-US" smtClean="0"/>
              <a:t>5/22/2023</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41860214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10B6B60D-56D2-480D-A897-6F2E388764C3}" type="datetime1">
              <a:rPr lang="en-US" smtClean="0"/>
              <a:t>5/22/2023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9139987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9CE8E524-4C4C-467E-8A65-2BAF9E5456BF}" type="datetime1">
              <a:rPr lang="en-US" smtClean="0"/>
              <a:t>5/22/2023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33330018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4EE2A92D-CF97-45C3-BDFA-DB0A32C92184}" type="datetime1">
              <a:rPr lang="en-US" smtClean="0"/>
              <a:t>5/22/2023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31388439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79956E29-A9BB-4798-A3B1-3C0FBA2412B5}" type="datetime1">
              <a:rPr lang="en-US" smtClean="0"/>
              <a:t>5/22/2023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293807962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72133744"/>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8A7B2F51-6B5E-48C0-9D4E-83A0B79FED5A}" type="datetime1">
              <a:rPr lang="en-US" smtClean="0"/>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763047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E01CD3C2-4B7C-4719-AC8E-B9F740083F9E}" type="datetime1">
              <a:rPr lang="en-US" smtClean="0"/>
              <a:t>5/22/2023</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42302705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3"/>
            <a:ext cx="11228919" cy="1375516"/>
          </a:xfrm>
          <a:noFill/>
        </p:spPr>
        <p:txBody>
          <a:bodyPr lIns="108000" tIns="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478365" y="5277909"/>
            <a:ext cx="11228919"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pic>
        <p:nvPicPr>
          <p:cNvPr id="18" name="Grafik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9554" y="319756"/>
            <a:ext cx="1745332" cy="989021"/>
          </a:xfrm>
          <a:prstGeom prst="rect">
            <a:avLst/>
          </a:prstGeom>
        </p:spPr>
      </p:pic>
      <p:pic>
        <p:nvPicPr>
          <p:cNvPr id="20" name="Picture 2" descr="https://www.uni-potsdam.de/fileadmin01/projects/zavz/images/logos/01_UPjp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888" y="319757"/>
            <a:ext cx="953881" cy="100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0612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pic>
        <p:nvPicPr>
          <p:cNvPr id="29" name="Grafik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9554" y="319756"/>
            <a:ext cx="1745332" cy="989021"/>
          </a:xfrm>
          <a:prstGeom prst="rect">
            <a:avLst/>
          </a:prstGeom>
        </p:spPr>
      </p:pic>
      <p:pic>
        <p:nvPicPr>
          <p:cNvPr id="10" name="Picture 2" descr="https://www.uni-potsdam.de/fileadmin01/projects/zavz/images/logos/01_UPjp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888" y="319757"/>
            <a:ext cx="953881" cy="100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3953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324834192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1368423"/>
          </a:xfrm>
          <a:noFill/>
        </p:spPr>
        <p:txBody>
          <a:bodyPr lIns="108000" tIns="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478367" y="5277909"/>
            <a:ext cx="11228916"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pic>
        <p:nvPicPr>
          <p:cNvPr id="32" name="Grafik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9554" y="319756"/>
            <a:ext cx="1745332" cy="989021"/>
          </a:xfrm>
          <a:prstGeom prst="rect">
            <a:avLst/>
          </a:prstGeom>
        </p:spPr>
      </p:pic>
      <p:pic>
        <p:nvPicPr>
          <p:cNvPr id="11" name="Picture 2" descr="https://www.uni-potsdam.de/fileadmin01/projects/zavz/images/logos/01_UPjp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888" y="319757"/>
            <a:ext cx="953881" cy="100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74060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pic>
        <p:nvPicPr>
          <p:cNvPr id="28" name="Grafik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9554" y="319756"/>
            <a:ext cx="1745332" cy="989021"/>
          </a:xfrm>
          <a:prstGeom prst="rect">
            <a:avLst/>
          </a:prstGeom>
        </p:spPr>
      </p:pic>
      <p:pic>
        <p:nvPicPr>
          <p:cNvPr id="10" name="Picture 2" descr="https://www.uni-potsdam.de/fileadmin01/projects/zavz/images/logos/01_UPjp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888" y="319757"/>
            <a:ext cx="953881" cy="100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81285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478367" y="1653118"/>
            <a:ext cx="9169400" cy="4751917"/>
          </a:xfrm>
          <a:noFill/>
        </p:spPr>
        <p:txBody>
          <a:bodyPr lIns="0" tIns="7200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
        <p:nvSpPr>
          <p:cNvPr id="2" name="Titel 1"/>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
        <p:nvSpPr>
          <p:cNvPr id="3" name="Datumsplatzhalter 2"/>
          <p:cNvSpPr>
            <a:spLocks noGrp="1"/>
          </p:cNvSpPr>
          <p:nvPr>
            <p:ph type="dt" sz="half" idx="11"/>
          </p:nvPr>
        </p:nvSpPr>
        <p:spPr/>
        <p:txBody>
          <a:bodyPr/>
          <a:lstStyle/>
          <a:p>
            <a:fld id="{9490901B-AC82-4F19-8AC2-244975915978}" type="datetime1">
              <a:rPr lang="en-US" smtClean="0"/>
              <a:t>5/22/2023</a:t>
            </a:fld>
            <a:endParaRPr lang="en-US"/>
          </a:p>
        </p:txBody>
      </p:sp>
      <p:sp>
        <p:nvSpPr>
          <p:cNvPr id="5" name="Fußzeilenplatzhalter 4"/>
          <p:cNvSpPr>
            <a:spLocks noGrp="1"/>
          </p:cNvSpPr>
          <p:nvPr>
            <p:ph type="ftr" sz="quarter" idx="12"/>
          </p:nvPr>
        </p:nvSpPr>
        <p:spPr/>
        <p:txBody>
          <a:bodyPr/>
          <a:lstStyle/>
          <a:p>
            <a:endParaRPr lang="en-US"/>
          </a:p>
        </p:txBody>
      </p:sp>
      <p:sp>
        <p:nvSpPr>
          <p:cNvPr id="6" name="Foliennummernplatzhalter 5"/>
          <p:cNvSpPr>
            <a:spLocks noGrp="1"/>
          </p:cNvSpPr>
          <p:nvPr>
            <p:ph type="sldNum" sz="quarter" idx="13"/>
          </p:nvPr>
        </p:nvSpPr>
        <p:spPr/>
        <p:txBody>
          <a:bodyPr/>
          <a:lstStyle/>
          <a:p>
            <a:fld id="{D5E8C41A-FC87-4F54-87C6-6B6B2E8CE2E7}" type="slidenum">
              <a:rPr lang="en-US" smtClean="0"/>
              <a:t>‹#›</a:t>
            </a:fld>
            <a:endParaRPr lang="en-US"/>
          </a:p>
        </p:txBody>
      </p:sp>
    </p:spTree>
    <p:extLst>
      <p:ext uri="{BB962C8B-B14F-4D97-AF65-F5344CB8AC3E}">
        <p14:creationId xmlns:p14="http://schemas.microsoft.com/office/powerpoint/2010/main" val="3654314779"/>
      </p:ext>
    </p:extLst>
  </p:cSld>
  <p:clrMapOvr>
    <a:masterClrMapping/>
  </p:clrMapOvr>
  <p:transition spd="slow">
    <p:wipe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el 4"/>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
        <p:nvSpPr>
          <p:cNvPr id="6" name="Datumsplatzhalter 5"/>
          <p:cNvSpPr>
            <a:spLocks noGrp="1"/>
          </p:cNvSpPr>
          <p:nvPr>
            <p:ph type="dt" sz="half" idx="14"/>
          </p:nvPr>
        </p:nvSpPr>
        <p:spPr/>
        <p:txBody>
          <a:bodyPr/>
          <a:lstStyle/>
          <a:p>
            <a:fld id="{D51027F5-6E3B-428C-9928-B50A270A3C8C}" type="datetime1">
              <a:rPr lang="en-US" smtClean="0"/>
              <a:t>5/22/2023</a:t>
            </a:fld>
            <a:endParaRPr lang="en-US"/>
          </a:p>
        </p:txBody>
      </p:sp>
      <p:sp>
        <p:nvSpPr>
          <p:cNvPr id="7" name="Fußzeilenplatzhalter 6"/>
          <p:cNvSpPr>
            <a:spLocks noGrp="1"/>
          </p:cNvSpPr>
          <p:nvPr>
            <p:ph type="ftr" sz="quarter" idx="15"/>
          </p:nvPr>
        </p:nvSpPr>
        <p:spPr/>
        <p:txBody>
          <a:bodyPr/>
          <a:lstStyle/>
          <a:p>
            <a:endParaRPr lang="en-US"/>
          </a:p>
        </p:txBody>
      </p:sp>
      <p:sp>
        <p:nvSpPr>
          <p:cNvPr id="8" name="Foliennummernplatzhalter 7"/>
          <p:cNvSpPr>
            <a:spLocks noGrp="1"/>
          </p:cNvSpPr>
          <p:nvPr>
            <p:ph type="sldNum" sz="quarter" idx="16"/>
          </p:nvPr>
        </p:nvSpPr>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144985391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p:txBody>
          <a:bodyPr/>
          <a:lstStyle>
            <a:lvl1pPr marL="357708" indent="-357708">
              <a:buClr>
                <a:schemeClr val="accent1"/>
              </a:buClr>
              <a:buSzPct val="80000"/>
              <a:buFont typeface="Arial" panose="020B0604020202020204" pitchFamily="34" charset="0"/>
              <a:buChar char="■"/>
              <a:defRPr baseline="0"/>
            </a:lvl1pPr>
            <a:lvl2pPr marL="715415" indent="-357708">
              <a:buSzPct val="80000"/>
              <a:buFont typeface="Arial" panose="020B0604020202020204" pitchFamily="34" charset="0"/>
              <a:buChar char="□"/>
              <a:defRPr/>
            </a:lvl2pPr>
            <a:lvl3pPr marL="1075240" indent="-35982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4"/>
          </p:nvPr>
        </p:nvSpPr>
        <p:spPr/>
        <p:txBody>
          <a:bodyPr/>
          <a:lstStyle/>
          <a:p>
            <a:fld id="{1D28C071-D63C-4A95-BA20-83652F969B61}" type="datetime1">
              <a:rPr lang="en-US" smtClean="0"/>
              <a:t>5/22/2023</a:t>
            </a:fld>
            <a:endParaRPr lang="en-US"/>
          </a:p>
        </p:txBody>
      </p:sp>
      <p:sp>
        <p:nvSpPr>
          <p:cNvPr id="3" name="Footer Placeholder 2"/>
          <p:cNvSpPr>
            <a:spLocks noGrp="1"/>
          </p:cNvSpPr>
          <p:nvPr>
            <p:ph type="ftr" sz="quarter" idx="15"/>
          </p:nvPr>
        </p:nvSpPr>
        <p:spPr/>
        <p:txBody>
          <a:bodyPr/>
          <a:lstStyle/>
          <a:p>
            <a:endParaRPr lang="en-US"/>
          </a:p>
        </p:txBody>
      </p:sp>
      <p:sp>
        <p:nvSpPr>
          <p:cNvPr id="4" name="Slide Number Placeholder 3"/>
          <p:cNvSpPr>
            <a:spLocks noGrp="1"/>
          </p:cNvSpPr>
          <p:nvPr>
            <p:ph type="sldNum" sz="quarter" idx="16"/>
          </p:nvPr>
        </p:nvSpPr>
        <p:spPr/>
        <p:txBody>
          <a:bodyPr/>
          <a:lstStyle/>
          <a:p>
            <a:fld id="{477C7578-46E3-4DC5-9844-CB06902B4F72}" type="slidenum">
              <a:rPr lang="en-US" smtClean="0"/>
              <a:t>‹#›</a:t>
            </a:fld>
            <a:endParaRPr lang="en-US"/>
          </a:p>
        </p:txBody>
      </p:sp>
      <p:sp>
        <p:nvSpPr>
          <p:cNvPr id="5" name="Titel 4"/>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236231810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p:txBody>
          <a:bodyPr/>
          <a:lstStyle/>
          <a:p>
            <a:fld id="{139F153E-DAE3-47F4-9ECE-DA63FFCEA934}" type="datetime1">
              <a:rPr lang="en-US" smtClean="0"/>
              <a:t>5/22/2023</a:t>
            </a:fld>
            <a:endParaRPr lang="en-US"/>
          </a:p>
        </p:txBody>
      </p:sp>
      <p:sp>
        <p:nvSpPr>
          <p:cNvPr id="4" name="Footer Placeholder 3"/>
          <p:cNvSpPr>
            <a:spLocks noGrp="1"/>
          </p:cNvSpPr>
          <p:nvPr>
            <p:ph type="ftr" sz="quarter" idx="16"/>
          </p:nvPr>
        </p:nvSpPr>
        <p:spPr/>
        <p:txBody>
          <a:bodyPr/>
          <a:lstStyle/>
          <a:p>
            <a:endParaRPr lang="en-US"/>
          </a:p>
        </p:txBody>
      </p:sp>
      <p:sp>
        <p:nvSpPr>
          <p:cNvPr id="5" name="Slide Number Placeholder 4"/>
          <p:cNvSpPr>
            <a:spLocks noGrp="1"/>
          </p:cNvSpPr>
          <p:nvPr>
            <p:ph type="sldNum" sz="quarter" idx="17"/>
          </p:nvPr>
        </p:nvSpPr>
        <p:spPr/>
        <p:txBody>
          <a:bodyPr/>
          <a:lstStyle/>
          <a:p>
            <a:fld id="{477C7578-46E3-4DC5-9844-CB06902B4F72}" type="slidenum">
              <a:rPr lang="en-US" smtClean="0"/>
              <a:t>‹#›</a:t>
            </a:fld>
            <a:endParaRPr lang="en-US"/>
          </a:p>
        </p:txBody>
      </p:sp>
      <p:sp>
        <p:nvSpPr>
          <p:cNvPr id="6" name="Titel 5"/>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40419967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FC9E4F1F-2FAB-4F0A-8C45-93B1D388B056}" type="datetime1">
              <a:rPr lang="en-US" smtClean="0"/>
              <a:t>5/22/2023</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477C7578-46E3-4DC5-9844-CB06902B4F72}" type="slidenum">
              <a:rPr lang="en-US" smtClean="0"/>
              <a:t>‹#›</a:t>
            </a:fld>
            <a:endParaRPr lang="en-US"/>
          </a:p>
        </p:txBody>
      </p:sp>
      <p:sp>
        <p:nvSpPr>
          <p:cNvPr id="6" name="Titel 5"/>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19051292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2228866"/>
            <a:ext cx="2112433" cy="4176167"/>
          </a:xfrm>
        </p:spPr>
        <p:txBody>
          <a:bodyPr t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tIns="0"/>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tIns="0"/>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tIns="0"/>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7276D31A-6C65-4962-A5D4-EE9B916689A1}" type="datetime1">
              <a:rPr lang="en-US" smtClean="0"/>
              <a:t>5/22/2023</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477C7578-46E3-4DC5-9844-CB06902B4F72}" type="slidenum">
              <a:rPr lang="en-US" smtClean="0"/>
              <a:t>‹#›</a:t>
            </a:fld>
            <a:endParaRPr lang="en-US"/>
          </a:p>
        </p:txBody>
      </p:sp>
      <p:sp>
        <p:nvSpPr>
          <p:cNvPr id="7" name="Titel 6"/>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40455126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0A012367-6EE6-4F10-AE32-7A60328FB2C2}" type="datetime1">
              <a:rPr lang="en-US" smtClean="0"/>
              <a:t>5/22/2023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7C7578-46E3-4DC5-9844-CB06902B4F72}" type="slidenum">
              <a:rPr lang="en-US" smtClean="0"/>
              <a:t>‹#›</a:t>
            </a:fld>
            <a:endParaRPr lang="en-US"/>
          </a:p>
        </p:txBody>
      </p:sp>
      <p:sp>
        <p:nvSpPr>
          <p:cNvPr id="7" name="Titel 6"/>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286372616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B7285ED4-E407-4F2A-B02C-2115B5262455}" type="datetime1">
              <a:rPr lang="en-US" smtClean="0"/>
              <a:t>5/22/2023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7C7578-46E3-4DC5-9844-CB06902B4F72}" type="slidenum">
              <a:rPr lang="en-US" smtClean="0"/>
              <a:t>‹#›</a:t>
            </a:fld>
            <a:endParaRPr lang="en-US"/>
          </a:p>
        </p:txBody>
      </p:sp>
      <p:sp>
        <p:nvSpPr>
          <p:cNvPr id="7" name="Titel 6"/>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266291614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49421425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5E767F7D-BBFA-4D8E-8716-8BBEAD2DBED4}" type="datetime1">
              <a:rPr lang="en-US" smtClean="0"/>
              <a:t>5/22/2023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7C7578-46E3-4DC5-9844-CB06902B4F72}" type="slidenum">
              <a:rPr lang="en-US" smtClean="0"/>
              <a:t>‹#›</a:t>
            </a:fld>
            <a:endParaRPr lang="en-US"/>
          </a:p>
        </p:txBody>
      </p:sp>
      <p:sp>
        <p:nvSpPr>
          <p:cNvPr id="7" name="Titel 6"/>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256887614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1C4F03A-C873-4B08-80CF-41CF60853035}" type="datetime1">
              <a:rPr lang="en-US" smtClean="0"/>
              <a:t>5/22/2023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7C7578-46E3-4DC5-9844-CB06902B4F72}" type="slidenum">
              <a:rPr lang="en-US" smtClean="0"/>
              <a:t>‹#›</a:t>
            </a:fld>
            <a:endParaRPr lang="en-US"/>
          </a:p>
        </p:txBody>
      </p:sp>
      <p:sp>
        <p:nvSpPr>
          <p:cNvPr id="7" name="Titel 6"/>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326282638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145787297"/>
      </p:ext>
    </p:extLst>
  </p:cSld>
  <p:clrMapOvr>
    <a:masterClrMapping/>
  </p:clrMapOvr>
  <p:transition spd="slow">
    <p:wipe di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E4E2D50C-E46D-4EEC-907F-8370E5D95B20}" type="datetime1">
              <a:rPr lang="en-US" smtClean="0"/>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14802443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E178-1D2C-4D34-9140-72A21BFD41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AF713A-646F-4AE5-88A2-6F16BCB18A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32A8BF-54B6-462B-BDA4-B11FEC402288}"/>
              </a:ext>
            </a:extLst>
          </p:cNvPr>
          <p:cNvSpPr>
            <a:spLocks noGrp="1"/>
          </p:cNvSpPr>
          <p:nvPr>
            <p:ph type="dt" sz="half" idx="10"/>
          </p:nvPr>
        </p:nvSpPr>
        <p:spPr/>
        <p:txBody>
          <a:bodyPr/>
          <a:lstStyle/>
          <a:p>
            <a:fld id="{3A92F323-EFA7-4DE3-9433-7C2837A93D88}" type="datetime1">
              <a:rPr lang="en-US" smtClean="0"/>
              <a:t>5/22/2023</a:t>
            </a:fld>
            <a:endParaRPr lang="en-US"/>
          </a:p>
        </p:txBody>
      </p:sp>
      <p:sp>
        <p:nvSpPr>
          <p:cNvPr id="5" name="Footer Placeholder 4">
            <a:extLst>
              <a:ext uri="{FF2B5EF4-FFF2-40B4-BE49-F238E27FC236}">
                <a16:creationId xmlns:a16="http://schemas.microsoft.com/office/drawing/2014/main" id="{CB0014D6-2970-479D-A425-A8775C4019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F16F4C-8824-43DA-AD86-C0F8EF775760}"/>
              </a:ext>
            </a:extLst>
          </p:cNvPr>
          <p:cNvSpPr>
            <a:spLocks noGrp="1"/>
          </p:cNvSpPr>
          <p:nvPr>
            <p:ph type="sldNum" sz="quarter" idx="12"/>
          </p:nvPr>
        </p:nvSpPr>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2837660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5238073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3203414034"/>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14564894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D8C7BCEB-607E-4887-84E0-92AE5CC396EB}" type="datetime1">
              <a:rPr lang="en-US" smtClean="0"/>
              <a:t>5/22/2023</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284864766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6E2BB5E6-1ADF-4B44-8B89-FF30316E46F0}" type="datetime1">
              <a:rPr lang="en-US" smtClean="0"/>
              <a:t>5/22/2023</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284192856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CA26967A-6B39-48F7-935B-EBB469C477EC}" type="datetime1">
              <a:rPr lang="en-US" smtClean="0"/>
              <a:t>5/22/2023</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290926859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3.jpe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190FB001-546C-4F53-A715-D65499176A8F}" type="datetime1">
              <a:rPr lang="en-US" smtClean="0"/>
              <a:t>5/22/2023</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477C7578-46E3-4DC5-9844-CB06902B4F72}"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3814923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113638" y="402981"/>
            <a:ext cx="813044" cy="811324"/>
          </a:xfrm>
          <a:prstGeom prst="rect">
            <a:avLst/>
          </a:prstGeom>
        </p:spPr>
      </p:pic>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itle Placeholder 1"/>
          <p:cNvSpPr>
            <a:spLocks noGrp="1"/>
          </p:cNvSpPr>
          <p:nvPr>
            <p:ph type="title"/>
          </p:nvPr>
        </p:nvSpPr>
        <p:spPr bwMode="gray">
          <a:xfrm>
            <a:off x="478369" y="144001"/>
            <a:ext cx="9169401" cy="1236784"/>
          </a:xfrm>
          <a:prstGeom prst="rect">
            <a:avLst/>
          </a:prstGeom>
        </p:spPr>
        <p:txBody>
          <a:bodyPr vert="horz" lIns="0" tIns="0" rIns="0" bIns="180000" rtlCol="0" anchor="b" anchorCtr="0">
            <a:noAutofit/>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3" name="Text Placeholder 2"/>
          <p:cNvSpPr>
            <a:spLocks noGrp="1"/>
          </p:cNvSpPr>
          <p:nvPr>
            <p:ph type="body" idx="1"/>
          </p:nvPr>
        </p:nvSpPr>
        <p:spPr bwMode="gray">
          <a:xfrm>
            <a:off x="478369" y="1653116"/>
            <a:ext cx="9169401" cy="4751917"/>
          </a:xfrm>
          <a:prstGeom prst="rect">
            <a:avLst/>
          </a:prstGeom>
        </p:spPr>
        <p:txBody>
          <a:bodyPr vert="horz" lIns="0" tIns="72000" rIns="0" bIns="0" rtlCol="0" anchor="t" anchorCtr="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e Placeholder 3"/>
          <p:cNvSpPr>
            <a:spLocks noGrp="1"/>
          </p:cNvSpPr>
          <p:nvPr>
            <p:ph type="dt" sz="half" idx="2"/>
          </p:nvPr>
        </p:nvSpPr>
        <p:spPr bwMode="gray">
          <a:xfrm>
            <a:off x="9889069" y="5541237"/>
            <a:ext cx="2063751" cy="623024"/>
          </a:xfrm>
          <a:prstGeom prst="rect">
            <a:avLst/>
          </a:prstGeom>
        </p:spPr>
        <p:txBody>
          <a:bodyPr vert="horz" lIns="108000" tIns="0" rIns="0" bIns="0" rtlCol="0" anchor="t"/>
          <a:lstStyle>
            <a:lvl1pPr algn="l">
              <a:defRPr sz="1400">
                <a:solidFill>
                  <a:schemeClr val="tx1"/>
                </a:solidFill>
              </a:defRPr>
            </a:lvl1pPr>
          </a:lstStyle>
          <a:p>
            <a:fld id="{C0345775-784E-4D68-83E4-5E576D2797F0}" type="datetime1">
              <a:rPr lang="en-US" smtClean="0"/>
              <a:t>5/22/2023</a:t>
            </a:fld>
            <a:endParaRPr lang="en-US"/>
          </a:p>
        </p:txBody>
      </p:sp>
      <p:sp>
        <p:nvSpPr>
          <p:cNvPr id="5" name="Footer Placeholder 4"/>
          <p:cNvSpPr>
            <a:spLocks noGrp="1"/>
          </p:cNvSpPr>
          <p:nvPr>
            <p:ph type="ftr" sz="quarter" idx="3"/>
          </p:nvPr>
        </p:nvSpPr>
        <p:spPr bwMode="gray">
          <a:xfrm>
            <a:off x="9889069" y="4749938"/>
            <a:ext cx="2063751" cy="695287"/>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9889069" y="6164260"/>
            <a:ext cx="2063751" cy="240773"/>
          </a:xfrm>
          <a:prstGeom prst="rect">
            <a:avLst/>
          </a:prstGeom>
        </p:spPr>
        <p:txBody>
          <a:bodyPr vert="horz" lIns="108000" tIns="0" rIns="0" bIns="0" rtlCol="0" anchor="b"/>
          <a:lstStyle>
            <a:lvl1pPr algn="l">
              <a:defRPr sz="1400" b="0">
                <a:solidFill>
                  <a:schemeClr val="tx1"/>
                </a:solidFill>
              </a:defRPr>
            </a:lvl1pPr>
          </a:lstStyle>
          <a:p>
            <a:fld id="{477C7578-46E3-4DC5-9844-CB06902B4F72}"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6" name="Rectangle 65"/>
          <p:cNvSpPr/>
          <p:nvPr/>
        </p:nvSpPr>
        <p:spPr bwMode="gray">
          <a:xfrm>
            <a:off x="236227" y="1375439"/>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71" name="Picture 2" descr="https://www.uni-potsdam.de/fileadmin01/projects/zavz/images/logos/01_UPjpg.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888005" y="304678"/>
            <a:ext cx="953881" cy="100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57915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ct val="100000"/>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357708" indent="-357708" algn="l" defTabSz="1219170" rtl="0" eaLnBrk="1" latinLnBrk="0" hangingPunct="1">
        <a:lnSpc>
          <a:spcPct val="100000"/>
        </a:lnSpc>
        <a:spcBef>
          <a:spcPts val="400"/>
        </a:spcBef>
        <a:spcAft>
          <a:spcPts val="400"/>
        </a:spcAft>
        <a:buClr>
          <a:schemeClr val="accent1"/>
        </a:buClr>
        <a:buSzPct val="80000"/>
        <a:buFont typeface="Arial" panose="020B0604020202020204" pitchFamily="34" charset="0"/>
        <a:buChar char="■"/>
        <a:defRPr sz="1867" kern="1200">
          <a:solidFill>
            <a:schemeClr val="tx1"/>
          </a:solidFill>
          <a:latin typeface="+mn-lt"/>
          <a:ea typeface="+mn-ea"/>
          <a:cs typeface="+mn-cs"/>
        </a:defRPr>
      </a:lvl2pPr>
      <a:lvl3pPr marL="715415" indent="-357708" algn="l" defTabSz="1219170" rtl="0" eaLnBrk="1" latinLnBrk="0" hangingPunct="1">
        <a:lnSpc>
          <a:spcPct val="100000"/>
        </a:lnSpc>
        <a:spcBef>
          <a:spcPts val="400"/>
        </a:spcBef>
        <a:spcAft>
          <a:spcPts val="400"/>
        </a:spcAft>
        <a:buClr>
          <a:schemeClr val="accent1"/>
        </a:buClr>
        <a:buSzPct val="80000"/>
        <a:buFont typeface="Arial" panose="020B0604020202020204" pitchFamily="34" charset="0"/>
        <a:buChar char="□"/>
        <a:defRPr sz="1867" kern="1200">
          <a:solidFill>
            <a:schemeClr val="tx1"/>
          </a:solidFill>
          <a:latin typeface="+mn-lt"/>
          <a:ea typeface="+mn-ea"/>
          <a:cs typeface="+mn-cs"/>
        </a:defRPr>
      </a:lvl3pPr>
      <a:lvl4pPr marL="1075240" indent="-359824" algn="l" defTabSz="1219170" rtl="0" eaLnBrk="1" latinLnBrk="0" hangingPunct="1">
        <a:lnSpc>
          <a:spcPct val="100000"/>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ct val="100000"/>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ct val="100000"/>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ct val="1000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ct val="1000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ct val="1000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lger.giese@hpi.uni-potsdam.de)" TargetMode="External"/><Relationship Id="rId2" Type="http://schemas.openxmlformats.org/officeDocument/2006/relationships/notesSlide" Target="../notesSlides/notesSlide1.xml"/><Relationship Id="rId1" Type="http://schemas.openxmlformats.org/officeDocument/2006/relationships/slideLayout" Target="../slideLayouts/slideLayout33.xml"/><Relationship Id="rId6" Type="http://schemas.openxmlformats.org/officeDocument/2006/relationships/hyperlink" Target="mailto:matthias.barkowsky@hpi.de" TargetMode="External"/><Relationship Id="rId5" Type="http://schemas.openxmlformats.org/officeDocument/2006/relationships/hyperlink" Target="mailto:christian.zoellner@hpi.de" TargetMode="External"/><Relationship Id="rId4" Type="http://schemas.openxmlformats.org/officeDocument/2006/relationships/hyperlink" Target="mailto:christian.adriano@hpi.d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1.m4a"/><Relationship Id="rId7" Type="http://schemas.openxmlformats.org/officeDocument/2006/relationships/image" Target="../media/image22.png"/><Relationship Id="rId2" Type="http://schemas.openxmlformats.org/officeDocument/2006/relationships/audio" Target="NULL" TargetMode="External"/><Relationship Id="rId1" Type="http://schemas.openxmlformats.org/officeDocument/2006/relationships/tags" Target="../tags/tag1.xml"/><Relationship Id="rId6" Type="http://schemas.openxmlformats.org/officeDocument/2006/relationships/image" Target="../media/image21.jpeg"/><Relationship Id="rId5" Type="http://schemas.openxmlformats.org/officeDocument/2006/relationships/notesSlide" Target="../notesSlides/notesSlide9.xml"/><Relationship Id="rId10" Type="http://schemas.openxmlformats.org/officeDocument/2006/relationships/image" Target="../media/image25.png"/><Relationship Id="rId4" Type="http://schemas.openxmlformats.org/officeDocument/2006/relationships/slideLayout" Target="../slideLayouts/slideLayout23.xml"/><Relationship Id="rId9" Type="http://schemas.openxmlformats.org/officeDocument/2006/relationships/image" Target="../media/image24.jpe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audio" Target="../media/media2.m4a"/><Relationship Id="rId7" Type="http://schemas.openxmlformats.org/officeDocument/2006/relationships/image" Target="../media/image27.pn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26.png"/><Relationship Id="rId5" Type="http://schemas.openxmlformats.org/officeDocument/2006/relationships/notesSlide" Target="../notesSlides/notesSlide10.xml"/><Relationship Id="rId10" Type="http://schemas.openxmlformats.org/officeDocument/2006/relationships/image" Target="../media/image25.png"/><Relationship Id="rId4" Type="http://schemas.openxmlformats.org/officeDocument/2006/relationships/slideLayout" Target="../slideLayouts/slideLayout34.xml"/><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audio" Target="../media/media3.m4a"/><Relationship Id="rId7" Type="http://schemas.openxmlformats.org/officeDocument/2006/relationships/image" Target="../media/image30.wmf"/><Relationship Id="rId12" Type="http://schemas.openxmlformats.org/officeDocument/2006/relationships/image" Target="../media/image25.pn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oleObject" Target="../embeddings/oleObject1.bin"/><Relationship Id="rId11" Type="http://schemas.openxmlformats.org/officeDocument/2006/relationships/image" Target="../media/image32.wmf"/><Relationship Id="rId5" Type="http://schemas.openxmlformats.org/officeDocument/2006/relationships/notesSlide" Target="../notesSlides/notesSlide11.xml"/><Relationship Id="rId10" Type="http://schemas.openxmlformats.org/officeDocument/2006/relationships/oleObject" Target="../embeddings/oleObject3.bin"/><Relationship Id="rId4" Type="http://schemas.openxmlformats.org/officeDocument/2006/relationships/slideLayout" Target="../slideLayouts/slideLayout34.xml"/><Relationship Id="rId9" Type="http://schemas.openxmlformats.org/officeDocument/2006/relationships/image" Target="../media/image31.wmf"/></Relationships>
</file>

<file path=ppt/slides/_rels/slide15.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25.pn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33.jpg"/><Relationship Id="rId5" Type="http://schemas.openxmlformats.org/officeDocument/2006/relationships/notesSlide" Target="../notesSlides/notesSlide12.xml"/><Relationship Id="rId4"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25.png"/><Relationship Id="rId5" Type="http://schemas.openxmlformats.org/officeDocument/2006/relationships/notesSlide" Target="../notesSlides/notesSlide13.xml"/><Relationship Id="rId4"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4.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hyperlink" Target="https://ece.duke.edu/about/news/duke-professor-wins-1-million-artificial-intelligence-prize-new-nobel" TargetMode="External"/><Relationship Id="rId5" Type="http://schemas.openxmlformats.org/officeDocument/2006/relationships/hyperlink" Target="https://apnews.com/article/joe-biden-science-technology-business-biometrics-b9dbf5fee3bf0e407b988b31e21f5300" TargetMode="External"/><Relationship Id="rId4" Type="http://schemas.openxmlformats.org/officeDocument/2006/relationships/hyperlink" Target="https://www.reuters.com/technology/singapore-trials-patrol-robots-deter-bad-social-behaviour-2021-09-06/"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techcrunch.com/2021/08/16/u-s-safety-regulator-opens-investigation-into-tesla-autopilot-following-crashes-with-parked-emergency-vehicles/" TargetMode="External"/><Relationship Id="rId2" Type="http://schemas.openxmlformats.org/officeDocument/2006/relationships/notesSlide" Target="../notesSlides/notesSlide5.xml"/><Relationship Id="rId1" Type="http://schemas.openxmlformats.org/officeDocument/2006/relationships/slideLayout" Target="../slideLayouts/slideLayout34.xml"/><Relationship Id="rId5" Type="http://schemas.openxmlformats.org/officeDocument/2006/relationships/chart" Target="../charts/char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4.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52EAD-7F88-4BB9-A8E0-32ACDF034DC0}"/>
              </a:ext>
            </a:extLst>
          </p:cNvPr>
          <p:cNvSpPr>
            <a:spLocks noGrp="1"/>
          </p:cNvSpPr>
          <p:nvPr>
            <p:ph type="ctrTitle"/>
          </p:nvPr>
        </p:nvSpPr>
        <p:spPr>
          <a:xfrm>
            <a:off x="1524000" y="2021840"/>
            <a:ext cx="8125691" cy="2762742"/>
          </a:xfrm>
        </p:spPr>
        <p:txBody>
          <a:bodyPr>
            <a:noAutofit/>
          </a:bodyPr>
          <a:lstStyle/>
          <a:p>
            <a:r>
              <a:rPr lang="en-US" altLang="x-none" sz="1600" dirty="0">
                <a:ea typeface="ＭＳ Ｐゴシック" charset="-128"/>
              </a:rPr>
              <a:t>Summer Term 23</a:t>
            </a:r>
            <a:br>
              <a:rPr lang="en-US" altLang="x-none" sz="1600" dirty="0">
                <a:ea typeface="ＭＳ Ｐゴシック" charset="-128"/>
              </a:rPr>
            </a:br>
            <a:r>
              <a:rPr lang="en-US" sz="3200" b="1" dirty="0"/>
              <a:t>Responsible Artificial Intelligence</a:t>
            </a:r>
            <a:br>
              <a:rPr lang="en-US" sz="3200" b="1" dirty="0"/>
            </a:br>
            <a:br>
              <a:rPr lang="en-US" sz="3200" dirty="0"/>
            </a:br>
            <a:r>
              <a:rPr lang="en-US" sz="3200" b="1" dirty="0"/>
              <a:t>Lecture-7: </a:t>
            </a:r>
            <a:r>
              <a:rPr lang="en-US" sz="3200" dirty="0"/>
              <a:t>Engineering Methods for Ethical AI Systems</a:t>
            </a:r>
          </a:p>
        </p:txBody>
      </p:sp>
      <p:sp>
        <p:nvSpPr>
          <p:cNvPr id="3" name="Subtitle 2">
            <a:extLst>
              <a:ext uri="{FF2B5EF4-FFF2-40B4-BE49-F238E27FC236}">
                <a16:creationId xmlns:a16="http://schemas.microsoft.com/office/drawing/2014/main" id="{FAAC66FE-098C-478E-A45A-7469400A3BF8}"/>
              </a:ext>
            </a:extLst>
          </p:cNvPr>
          <p:cNvSpPr>
            <a:spLocks noGrp="1"/>
          </p:cNvSpPr>
          <p:nvPr>
            <p:ph type="subTitle" idx="1"/>
          </p:nvPr>
        </p:nvSpPr>
        <p:spPr>
          <a:xfrm>
            <a:off x="1524000" y="4907756"/>
            <a:ext cx="9144000" cy="1655762"/>
          </a:xfrm>
        </p:spPr>
        <p:txBody>
          <a:bodyPr/>
          <a:lstStyle/>
          <a:p>
            <a:pPr marL="0" marR="0" lvl="0" indent="0" algn="ctr" defTabSz="1219170" rtl="0" eaLnBrk="1" fontAlgn="auto" latinLnBrk="0" hangingPunct="1">
              <a:lnSpc>
                <a:spcPts val="2667"/>
              </a:lnSpc>
              <a:spcBef>
                <a:spcPts val="400"/>
              </a:spcBef>
              <a:spcAft>
                <a:spcPts val="400"/>
              </a:spcAft>
              <a:buClrTx/>
              <a:buSzTx/>
              <a:buFont typeface="Arial" panose="020B0604020202020204" pitchFamily="34" charset="0"/>
              <a:buNone/>
              <a:tabLst/>
              <a:defRPr/>
            </a:pPr>
            <a:r>
              <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rPr>
              <a:t>Prof. Dr. Holger Giese (</a:t>
            </a:r>
            <a:r>
              <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hlinkClick r:id="rId3"/>
              </a:rPr>
              <a:t>holger.giese@hpi.uni-potsdam.de)</a:t>
            </a:r>
            <a:r>
              <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rPr>
              <a:t> </a:t>
            </a:r>
          </a:p>
          <a:p>
            <a:pPr marL="0" marR="0" lvl="0" indent="0" algn="ctr" defTabSz="1219170" rtl="0" eaLnBrk="1" fontAlgn="auto" latinLnBrk="0" hangingPunct="1">
              <a:lnSpc>
                <a:spcPts val="2667"/>
              </a:lnSpc>
              <a:spcBef>
                <a:spcPts val="400"/>
              </a:spcBef>
              <a:spcAft>
                <a:spcPts val="400"/>
              </a:spcAft>
              <a:buClrTx/>
              <a:buSzTx/>
              <a:buFont typeface="Arial" panose="020B0604020202020204" pitchFamily="34" charset="0"/>
              <a:buNone/>
              <a:tabLst/>
              <a:defRPr/>
            </a:pPr>
            <a:r>
              <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rPr>
              <a:t>Christian Medeiros Adriano (</a:t>
            </a:r>
            <a:r>
              <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hlinkClick r:id="rId4"/>
              </a:rPr>
              <a:t>christian.adriano@hpi.de</a:t>
            </a:r>
            <a:r>
              <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rPr>
              <a:t>) - </a:t>
            </a:r>
            <a:r>
              <a:rPr kumimoji="0" lang="en-US" altLang="x-none" sz="1600" b="1" i="0" u="none" strike="noStrike" kern="1200" cap="none" spc="0" normalizeH="0" baseline="0" noProof="0" dirty="0">
                <a:ln>
                  <a:noFill/>
                </a:ln>
                <a:solidFill>
                  <a:srgbClr val="323232"/>
                </a:solidFill>
                <a:effectLst/>
                <a:uLnTx/>
                <a:uFillTx/>
                <a:latin typeface="Verdana"/>
                <a:ea typeface="ＭＳ Ｐゴシック" charset="-128"/>
                <a:cs typeface="+mn-cs"/>
              </a:rPr>
              <a:t>“Chris”</a:t>
            </a:r>
            <a:endPar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endParaRPr>
          </a:p>
          <a:p>
            <a:pPr marL="0" marR="0" lvl="0" indent="0" defTabSz="1219170" rtl="0" eaLnBrk="1" fontAlgn="auto" latinLnBrk="0" hangingPunct="1">
              <a:lnSpc>
                <a:spcPts val="2667"/>
              </a:lnSpc>
              <a:spcBef>
                <a:spcPts val="400"/>
              </a:spcBef>
              <a:spcAft>
                <a:spcPts val="400"/>
              </a:spcAft>
              <a:buClrTx/>
              <a:buSzTx/>
              <a:buFont typeface="Arial" panose="020B0604020202020204" pitchFamily="34" charset="0"/>
              <a:buNone/>
              <a:tabLst/>
              <a:defRPr/>
            </a:pPr>
            <a:r>
              <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rPr>
              <a:t>Christian Z</a:t>
            </a:r>
            <a:r>
              <a:rPr kumimoji="0" lang="de-DE" altLang="x-none" sz="1600" b="0" i="0" u="none" strike="noStrike" kern="1200" cap="none" spc="0" normalizeH="0" baseline="0" noProof="0" dirty="0" err="1">
                <a:ln>
                  <a:noFill/>
                </a:ln>
                <a:solidFill>
                  <a:srgbClr val="323232"/>
                </a:solidFill>
                <a:effectLst/>
                <a:uLnTx/>
                <a:uFillTx/>
                <a:latin typeface="Verdana"/>
                <a:ea typeface="ＭＳ Ｐゴシック" charset="-128"/>
                <a:cs typeface="+mn-cs"/>
              </a:rPr>
              <a:t>öllner</a:t>
            </a:r>
            <a:r>
              <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rPr>
              <a:t> (</a:t>
            </a:r>
            <a:r>
              <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hlinkClick r:id="rId5"/>
              </a:rPr>
              <a:t>christian.zoellner@hpi.de</a:t>
            </a:r>
            <a:r>
              <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rPr>
              <a:t>)</a:t>
            </a:r>
          </a:p>
          <a:p>
            <a:pPr marL="0" marR="0" lvl="0" indent="0" defTabSz="1219170" rtl="0" eaLnBrk="1" fontAlgn="auto" latinLnBrk="0" hangingPunct="1">
              <a:lnSpc>
                <a:spcPts val="2667"/>
              </a:lnSpc>
              <a:spcBef>
                <a:spcPts val="400"/>
              </a:spcBef>
              <a:spcAft>
                <a:spcPts val="400"/>
              </a:spcAft>
              <a:buClrTx/>
              <a:buSzTx/>
              <a:buFont typeface="Arial" panose="020B0604020202020204" pitchFamily="34" charset="0"/>
              <a:buNone/>
              <a:tabLst/>
              <a:defRPr/>
            </a:pPr>
            <a:r>
              <a:rPr lang="en-US" altLang="x-none" sz="1600" dirty="0">
                <a:ea typeface="ＭＳ Ｐゴシック" charset="-128"/>
              </a:rPr>
              <a:t>Matthias </a:t>
            </a:r>
            <a:r>
              <a:rPr lang="en-US" altLang="x-none" sz="1600" dirty="0" err="1">
                <a:ea typeface="ＭＳ Ｐゴシック" charset="-128"/>
              </a:rPr>
              <a:t>Barkowsky</a:t>
            </a:r>
            <a:r>
              <a:rPr lang="en-US" altLang="x-none" sz="1600" dirty="0">
                <a:ea typeface="ＭＳ Ｐゴシック" charset="-128"/>
              </a:rPr>
              <a:t> (</a:t>
            </a:r>
            <a:r>
              <a:rPr lang="en-US" altLang="x-none" sz="1600" dirty="0">
                <a:ea typeface="ＭＳ Ｐゴシック" charset="-128"/>
                <a:hlinkClick r:id="rId6"/>
              </a:rPr>
              <a:t>matthias.barkowsky@hpi.de</a:t>
            </a:r>
            <a:r>
              <a:rPr lang="en-US" altLang="x-none" sz="1600" dirty="0">
                <a:ea typeface="ＭＳ Ｐゴシック" charset="-128"/>
              </a:rPr>
              <a:t>)</a:t>
            </a:r>
          </a:p>
          <a:p>
            <a:pPr marL="0" marR="0" lvl="0" indent="0" algn="ctr" defTabSz="1219170" rtl="0" eaLnBrk="1" fontAlgn="auto" latinLnBrk="0" hangingPunct="1">
              <a:lnSpc>
                <a:spcPts val="2667"/>
              </a:lnSpc>
              <a:spcBef>
                <a:spcPts val="400"/>
              </a:spcBef>
              <a:spcAft>
                <a:spcPts val="400"/>
              </a:spcAft>
              <a:buClrTx/>
              <a:buSzTx/>
              <a:buFont typeface="Arial" panose="020B0604020202020204" pitchFamily="34" charset="0"/>
              <a:buNone/>
              <a:tabLst/>
              <a:defRPr/>
            </a:pPr>
            <a:endPar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endParaRPr>
          </a:p>
          <a:p>
            <a:endParaRPr lang="en-US" dirty="0"/>
          </a:p>
        </p:txBody>
      </p:sp>
    </p:spTree>
    <p:extLst>
      <p:ext uri="{BB962C8B-B14F-4D97-AF65-F5344CB8AC3E}">
        <p14:creationId xmlns:p14="http://schemas.microsoft.com/office/powerpoint/2010/main" val="109778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53287-E678-4849-A282-47100D8D595C}"/>
              </a:ext>
            </a:extLst>
          </p:cNvPr>
          <p:cNvSpPr>
            <a:spLocks noGrp="1"/>
          </p:cNvSpPr>
          <p:nvPr>
            <p:ph type="title"/>
          </p:nvPr>
        </p:nvSpPr>
        <p:spPr/>
        <p:txBody>
          <a:bodyPr/>
          <a:lstStyle/>
          <a:p>
            <a:r>
              <a:rPr lang="en-US" dirty="0"/>
              <a:t>What about Cyber-Physical Systems?</a:t>
            </a:r>
          </a:p>
        </p:txBody>
      </p:sp>
      <p:sp>
        <p:nvSpPr>
          <p:cNvPr id="3" name="Content Placeholder 2">
            <a:extLst>
              <a:ext uri="{FF2B5EF4-FFF2-40B4-BE49-F238E27FC236}">
                <a16:creationId xmlns:a16="http://schemas.microsoft.com/office/drawing/2014/main" id="{6D42AA67-5EF9-43E9-8B1E-0A003B87B974}"/>
              </a:ext>
            </a:extLst>
          </p:cNvPr>
          <p:cNvSpPr>
            <a:spLocks noGrp="1"/>
          </p:cNvSpPr>
          <p:nvPr>
            <p:ph idx="1"/>
          </p:nvPr>
        </p:nvSpPr>
        <p:spPr>
          <a:xfrm>
            <a:off x="478369" y="1653116"/>
            <a:ext cx="9169401" cy="3254164"/>
          </a:xfrm>
        </p:spPr>
        <p: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0" i="0" dirty="0">
                <a:effectLst/>
                <a:latin typeface="GreekFallback"/>
              </a:rPr>
              <a:t>More complicated because CPS require more complicated reward-shaping work to obtain desired behavior.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latin typeface="GreekFallback"/>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0" i="0" dirty="0">
                <a:effectLst/>
                <a:latin typeface="GreekFallback"/>
              </a:rPr>
              <a:t>In video games the reward is already computed and one just needs to finds a policy to maximize it.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b="0" i="0" dirty="0">
              <a:effectLst/>
              <a:latin typeface="GreekFallback"/>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GreekFallback"/>
              </a:rPr>
              <a:t>Conversely, in CPS, the various tasks and subtasks have require a human to determine the reward</a:t>
            </a:r>
            <a:r>
              <a:rPr lang="en-US" sz="2400" b="0" i="0" dirty="0">
                <a:effectLst/>
                <a:latin typeface="GreekFallback"/>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GreekFallback"/>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Lucida Grande"/>
            </a:endParaRPr>
          </a:p>
          <a:p>
            <a:endParaRPr lang="en-US" dirty="0"/>
          </a:p>
        </p:txBody>
      </p:sp>
      <p:sp>
        <p:nvSpPr>
          <p:cNvPr id="4" name="Slide Number Placeholder 3">
            <a:extLst>
              <a:ext uri="{FF2B5EF4-FFF2-40B4-BE49-F238E27FC236}">
                <a16:creationId xmlns:a16="http://schemas.microsoft.com/office/drawing/2014/main" id="{6D3CCB44-FB33-4CD3-B668-EA24735229B5}"/>
              </a:ext>
            </a:extLst>
          </p:cNvPr>
          <p:cNvSpPr>
            <a:spLocks noGrp="1"/>
          </p:cNvSpPr>
          <p:nvPr>
            <p:ph type="sldNum" sz="quarter" idx="12"/>
          </p:nvPr>
        </p:nvSpPr>
        <p:spPr/>
        <p:txBody>
          <a:bodyPr/>
          <a:lstStyle/>
          <a:p>
            <a:fld id="{477C7578-46E3-4DC5-9844-CB06902B4F72}" type="slidenum">
              <a:rPr lang="en-US" smtClean="0"/>
              <a:t>10</a:t>
            </a:fld>
            <a:endParaRPr lang="en-US"/>
          </a:p>
        </p:txBody>
      </p:sp>
      <p:sp>
        <p:nvSpPr>
          <p:cNvPr id="6" name="TextBox 5">
            <a:extLst>
              <a:ext uri="{FF2B5EF4-FFF2-40B4-BE49-F238E27FC236}">
                <a16:creationId xmlns:a16="http://schemas.microsoft.com/office/drawing/2014/main" id="{60ACA3BB-B3B2-4ACA-B28A-28C7F05B5FA3}"/>
              </a:ext>
            </a:extLst>
          </p:cNvPr>
          <p:cNvSpPr txBox="1"/>
          <p:nvPr/>
        </p:nvSpPr>
        <p:spPr bwMode="gray">
          <a:xfrm>
            <a:off x="2841841" y="5440021"/>
            <a:ext cx="5844959" cy="830997"/>
          </a:xfrm>
          <a:prstGeom prst="rect">
            <a:avLst/>
          </a:prstGeom>
          <a:solidFill>
            <a:schemeClr val="accent3">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latin typeface="GreekFallback"/>
              </a:rPr>
              <a:t>Hard</a:t>
            </a:r>
            <a:r>
              <a:rPr lang="en-US" sz="2400" dirty="0">
                <a:latin typeface="GreekFallback"/>
              </a:rPr>
              <a:t>:</a:t>
            </a:r>
            <a:r>
              <a:rPr lang="en-US" sz="2400" b="0" i="0" dirty="0">
                <a:effectLst/>
                <a:latin typeface="GreekFallback"/>
              </a:rPr>
              <a:t> “Desired Behavior -&gt; Rewards for RL”</a:t>
            </a:r>
          </a:p>
          <a:p>
            <a:pPr algn="ctr" defTabSz="914400">
              <a:spcBef>
                <a:spcPts val="0"/>
              </a:spcBef>
              <a:spcAft>
                <a:spcPts val="0"/>
              </a:spcAft>
              <a:defRPr/>
            </a:pPr>
            <a:r>
              <a:rPr lang="en-US" sz="2400" b="1" dirty="0">
                <a:solidFill>
                  <a:srgbClr val="000000"/>
                </a:solidFill>
                <a:latin typeface="GreekFallback"/>
              </a:rPr>
              <a:t>Easy</a:t>
            </a:r>
            <a:r>
              <a:rPr lang="en-US" sz="2400" dirty="0">
                <a:solidFill>
                  <a:srgbClr val="000000"/>
                </a:solidFill>
                <a:latin typeface="GreekFallback"/>
              </a:rPr>
              <a:t>: “</a:t>
            </a:r>
            <a:r>
              <a:rPr lang="en-US" sz="2400" b="0" i="0" dirty="0">
                <a:effectLst/>
                <a:latin typeface="GreekFallback"/>
              </a:rPr>
              <a:t>Rewards for RL -&gt; Desired Behavior“</a:t>
            </a:r>
          </a:p>
        </p:txBody>
      </p:sp>
    </p:spTree>
    <p:extLst>
      <p:ext uri="{BB962C8B-B14F-4D97-AF65-F5344CB8AC3E}">
        <p14:creationId xmlns:p14="http://schemas.microsoft.com/office/powerpoint/2010/main" val="1026273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0A8713-4692-46AF-8BEA-DE528107EAEF}"/>
              </a:ext>
            </a:extLst>
          </p:cNvPr>
          <p:cNvSpPr>
            <a:spLocks noGrp="1"/>
          </p:cNvSpPr>
          <p:nvPr>
            <p:ph type="ctrTitle"/>
          </p:nvPr>
        </p:nvSpPr>
        <p:spPr/>
        <p:txBody>
          <a:bodyPr/>
          <a:lstStyle/>
          <a:p>
            <a:r>
              <a:rPr lang="en-US" dirty="0"/>
              <a:t>The Problem Space (Challenges)</a:t>
            </a:r>
          </a:p>
        </p:txBody>
      </p:sp>
    </p:spTree>
    <p:extLst>
      <p:ext uri="{BB962C8B-B14F-4D97-AF65-F5344CB8AC3E}">
        <p14:creationId xmlns:p14="http://schemas.microsoft.com/office/powerpoint/2010/main" val="3092046802"/>
      </p:ext>
    </p:extLst>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89CE99-18FD-42D3-A840-EB7E5C68417B}"/>
              </a:ext>
            </a:extLst>
          </p:cNvPr>
          <p:cNvSpPr>
            <a:spLocks noGrp="1"/>
          </p:cNvSpPr>
          <p:nvPr>
            <p:ph type="title"/>
          </p:nvPr>
        </p:nvSpPr>
        <p:spPr/>
        <p:txBody>
          <a:bodyPr/>
          <a:lstStyle/>
          <a:p>
            <a:r>
              <a:rPr lang="en-US" dirty="0"/>
              <a:t>“</a:t>
            </a:r>
            <a:r>
              <a:rPr lang="en-US" b="1" dirty="0"/>
              <a:t>All models are wrong, but some are useful</a:t>
            </a:r>
            <a:r>
              <a:rPr lang="en-US" dirty="0"/>
              <a:t>”</a:t>
            </a:r>
            <a:br>
              <a:rPr lang="en-US" dirty="0"/>
            </a:br>
            <a:r>
              <a:rPr lang="en-US" i="1" dirty="0"/>
              <a:t>George Box, 1976</a:t>
            </a:r>
          </a:p>
        </p:txBody>
      </p:sp>
      <p:sp>
        <p:nvSpPr>
          <p:cNvPr id="9" name="Oval 8">
            <a:extLst>
              <a:ext uri="{FF2B5EF4-FFF2-40B4-BE49-F238E27FC236}">
                <a16:creationId xmlns:a16="http://schemas.microsoft.com/office/drawing/2014/main" id="{8A33E959-07CF-4FD8-AE7C-912E1D07BFB8}"/>
              </a:ext>
            </a:extLst>
          </p:cNvPr>
          <p:cNvSpPr/>
          <p:nvPr/>
        </p:nvSpPr>
        <p:spPr bwMode="gray">
          <a:xfrm>
            <a:off x="4891187" y="2012920"/>
            <a:ext cx="2338619" cy="1128048"/>
          </a:xfrm>
          <a:prstGeom prst="ellipse">
            <a:avLst/>
          </a:prstGeom>
          <a:solidFill>
            <a:schemeClr val="accent3">
              <a:lumMod val="40000"/>
              <a:lumOff val="60000"/>
            </a:schemeClr>
          </a:solidFill>
          <a:ln>
            <a:solidFill>
              <a:schemeClr val="accent3">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r>
              <a:rPr lang="de-DE" sz="2400" dirty="0">
                <a:solidFill>
                  <a:schemeClr val="tx1"/>
                </a:solidFill>
              </a:rPr>
              <a:t>Complex System</a:t>
            </a:r>
          </a:p>
        </p:txBody>
      </p:sp>
      <p:grpSp>
        <p:nvGrpSpPr>
          <p:cNvPr id="11" name="Group 10">
            <a:extLst>
              <a:ext uri="{FF2B5EF4-FFF2-40B4-BE49-F238E27FC236}">
                <a16:creationId xmlns:a16="http://schemas.microsoft.com/office/drawing/2014/main" id="{4E0D6277-E459-4A6D-BAA2-4BA8C9C88656}"/>
              </a:ext>
            </a:extLst>
          </p:cNvPr>
          <p:cNvGrpSpPr/>
          <p:nvPr/>
        </p:nvGrpSpPr>
        <p:grpSpPr>
          <a:xfrm>
            <a:off x="9896989" y="2132877"/>
            <a:ext cx="2166491" cy="1665213"/>
            <a:chOff x="5994468" y="3850591"/>
            <a:chExt cx="2112144" cy="1531989"/>
          </a:xfrm>
        </p:grpSpPr>
        <p:pic>
          <p:nvPicPr>
            <p:cNvPr id="12" name="Picture 11">
              <a:extLst>
                <a:ext uri="{FF2B5EF4-FFF2-40B4-BE49-F238E27FC236}">
                  <a16:creationId xmlns:a16="http://schemas.microsoft.com/office/drawing/2014/main" id="{4738601E-C418-4495-8D3E-DFC1A9D1F7B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80320" y="3850591"/>
              <a:ext cx="1926292" cy="1221561"/>
            </a:xfrm>
            <a:prstGeom prst="rect">
              <a:avLst/>
            </a:prstGeom>
          </p:spPr>
        </p:pic>
        <p:sp>
          <p:nvSpPr>
            <p:cNvPr id="13" name="Rectangle 12">
              <a:extLst>
                <a:ext uri="{FF2B5EF4-FFF2-40B4-BE49-F238E27FC236}">
                  <a16:creationId xmlns:a16="http://schemas.microsoft.com/office/drawing/2014/main" id="{CC6BE2CB-8971-474B-87F5-D1531930A26D}"/>
                </a:ext>
              </a:extLst>
            </p:cNvPr>
            <p:cNvSpPr/>
            <p:nvPr/>
          </p:nvSpPr>
          <p:spPr>
            <a:xfrm>
              <a:off x="5994468" y="5071112"/>
              <a:ext cx="2112144" cy="311468"/>
            </a:xfrm>
            <a:prstGeom prst="rect">
              <a:avLst/>
            </a:prstGeom>
          </p:spPr>
          <p:txBody>
            <a:bodyPr wrap="square">
              <a:spAutoFit/>
            </a:bodyPr>
            <a:lstStyle/>
            <a:p>
              <a:pPr algn="ctr" defTabSz="1219170" fontAlgn="base">
                <a:spcBef>
                  <a:spcPct val="0"/>
                </a:spcBef>
                <a:spcAft>
                  <a:spcPct val="0"/>
                </a:spcAft>
                <a:defRPr/>
              </a:pPr>
              <a:r>
                <a:rPr lang="de-DE" sz="1600" dirty="0">
                  <a:solidFill>
                    <a:srgbClr val="000000"/>
                  </a:solidFill>
                  <a:latin typeface="Arial" charset="0"/>
                  <a:ea typeface="ＭＳ Ｐゴシック" charset="0"/>
                  <a:cs typeface="Arial" charset="0"/>
                  <a:sym typeface="Arial" charset="0"/>
                </a:rPr>
                <a:t>Systems of Systems</a:t>
              </a:r>
              <a:endParaRPr lang="de-DE" sz="2133" dirty="0">
                <a:solidFill>
                  <a:srgbClr val="000000"/>
                </a:solidFill>
                <a:latin typeface="Arial" charset="0"/>
                <a:ea typeface="ヒラギノ角ゴ ProN W3" charset="0"/>
                <a:sym typeface="Arial" charset="0"/>
              </a:endParaRPr>
            </a:p>
          </p:txBody>
        </p:sp>
      </p:grpSp>
      <p:grpSp>
        <p:nvGrpSpPr>
          <p:cNvPr id="28" name="Group 27">
            <a:extLst>
              <a:ext uri="{FF2B5EF4-FFF2-40B4-BE49-F238E27FC236}">
                <a16:creationId xmlns:a16="http://schemas.microsoft.com/office/drawing/2014/main" id="{A6C85780-E1D8-453D-9EF2-25412DCC9924}"/>
              </a:ext>
            </a:extLst>
          </p:cNvPr>
          <p:cNvGrpSpPr/>
          <p:nvPr/>
        </p:nvGrpSpPr>
        <p:grpSpPr>
          <a:xfrm>
            <a:off x="7972765" y="2070455"/>
            <a:ext cx="2058836" cy="1785256"/>
            <a:chOff x="5683349" y="165564"/>
            <a:chExt cx="2247879" cy="1338942"/>
          </a:xfrm>
        </p:grpSpPr>
        <p:grpSp>
          <p:nvGrpSpPr>
            <p:cNvPr id="19" name="Group 18">
              <a:extLst>
                <a:ext uri="{FF2B5EF4-FFF2-40B4-BE49-F238E27FC236}">
                  <a16:creationId xmlns:a16="http://schemas.microsoft.com/office/drawing/2014/main" id="{306E0BFE-1A75-4F1E-8730-F3A7949FF27E}"/>
                </a:ext>
              </a:extLst>
            </p:cNvPr>
            <p:cNvGrpSpPr/>
            <p:nvPr/>
          </p:nvGrpSpPr>
          <p:grpSpPr>
            <a:xfrm>
              <a:off x="5683349" y="165564"/>
              <a:ext cx="2247879" cy="1338942"/>
              <a:chOff x="1102797" y="3792413"/>
              <a:chExt cx="2757385" cy="1642428"/>
            </a:xfrm>
          </p:grpSpPr>
          <p:pic>
            <p:nvPicPr>
              <p:cNvPr id="20" name="Picture 5" descr="komplexitaet">
                <a:extLst>
                  <a:ext uri="{FF2B5EF4-FFF2-40B4-BE49-F238E27FC236}">
                    <a16:creationId xmlns:a16="http://schemas.microsoft.com/office/drawing/2014/main" id="{BC5AC01C-D771-47F3-A73D-1AA127C097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2799" y="3792413"/>
                <a:ext cx="2391806"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a:extLst>
                  <a:ext uri="{FF2B5EF4-FFF2-40B4-BE49-F238E27FC236}">
                    <a16:creationId xmlns:a16="http://schemas.microsoft.com/office/drawing/2014/main" id="{A96FEED8-79B2-4D41-96E8-3792F703109C}"/>
                  </a:ext>
                </a:extLst>
              </p:cNvPr>
              <p:cNvSpPr/>
              <p:nvPr/>
            </p:nvSpPr>
            <p:spPr>
              <a:xfrm>
                <a:off x="1102797" y="5134699"/>
                <a:ext cx="2757385" cy="300142"/>
              </a:xfrm>
              <a:prstGeom prst="rect">
                <a:avLst/>
              </a:prstGeom>
            </p:spPr>
            <p:txBody>
              <a:bodyPr wrap="square">
                <a:spAutoFit/>
              </a:bodyPr>
              <a:lstStyle/>
              <a:p>
                <a:pPr algn="ctr" defTabSz="1219170" fontAlgn="base">
                  <a:lnSpc>
                    <a:spcPct val="95000"/>
                  </a:lnSpc>
                  <a:spcBef>
                    <a:spcPct val="0"/>
                  </a:spcBef>
                  <a:spcAft>
                    <a:spcPct val="0"/>
                  </a:spcAft>
                  <a:tabLst>
                    <a:tab pos="1073124" algn="l"/>
                  </a:tabLst>
                  <a:defRPr/>
                </a:pPr>
                <a:endParaRPr lang="de-DE" sz="1600" dirty="0">
                  <a:solidFill>
                    <a:srgbClr val="000000"/>
                  </a:solidFill>
                  <a:latin typeface="Arial" charset="0"/>
                  <a:ea typeface="ＭＳ Ｐゴシック" charset="0"/>
                  <a:cs typeface="Arial" charset="0"/>
                  <a:sym typeface="Arial" charset="0"/>
                </a:endParaRPr>
              </a:p>
            </p:txBody>
          </p:sp>
        </p:grpSp>
        <p:sp>
          <p:nvSpPr>
            <p:cNvPr id="27" name="TextBox 26">
              <a:extLst>
                <a:ext uri="{FF2B5EF4-FFF2-40B4-BE49-F238E27FC236}">
                  <a16:creationId xmlns:a16="http://schemas.microsoft.com/office/drawing/2014/main" id="{490E9F31-F73B-4CBA-970B-0AD8D4F44320}"/>
                </a:ext>
              </a:extLst>
            </p:cNvPr>
            <p:cNvSpPr txBox="1"/>
            <p:nvPr/>
          </p:nvSpPr>
          <p:spPr bwMode="gray">
            <a:xfrm>
              <a:off x="5781038" y="1135421"/>
              <a:ext cx="1852164" cy="361638"/>
            </a:xfrm>
            <a:prstGeom prst="rect">
              <a:avLst/>
            </a:prstGeom>
            <a:noFill/>
          </p:spPr>
          <p:txBody>
            <a:bodyPr wrap="none" lIns="0" tIns="0" rIns="0" bIns="0" rtlCol="0">
              <a:noAutofit/>
            </a:bodyPr>
            <a:lstStyle/>
            <a:p>
              <a:pPr algn="ctr">
                <a:spcBef>
                  <a:spcPts val="400"/>
                </a:spcBef>
                <a:spcAft>
                  <a:spcPts val="400"/>
                </a:spcAft>
                <a:buClr>
                  <a:schemeClr val="accent1"/>
                </a:buClr>
                <a:buSzPct val="90000"/>
              </a:pPr>
              <a:r>
                <a:rPr lang="en-US" sz="1600" dirty="0"/>
                <a:t>Cyber-Physical</a:t>
              </a:r>
            </a:p>
            <a:p>
              <a:pPr algn="ctr">
                <a:spcBef>
                  <a:spcPts val="400"/>
                </a:spcBef>
                <a:spcAft>
                  <a:spcPts val="400"/>
                </a:spcAft>
                <a:buClr>
                  <a:schemeClr val="accent1"/>
                </a:buClr>
                <a:buSzPct val="90000"/>
              </a:pPr>
              <a:r>
                <a:rPr lang="en-US" sz="1600" dirty="0"/>
                <a:t>Systems</a:t>
              </a:r>
            </a:p>
          </p:txBody>
        </p:sp>
      </p:grpSp>
      <p:sp>
        <p:nvSpPr>
          <p:cNvPr id="31" name="TextBox 30">
            <a:extLst>
              <a:ext uri="{FF2B5EF4-FFF2-40B4-BE49-F238E27FC236}">
                <a16:creationId xmlns:a16="http://schemas.microsoft.com/office/drawing/2014/main" id="{DFBDEA38-214C-466F-9036-012E104DAB19}"/>
              </a:ext>
            </a:extLst>
          </p:cNvPr>
          <p:cNvSpPr txBox="1"/>
          <p:nvPr/>
        </p:nvSpPr>
        <p:spPr bwMode="gray">
          <a:xfrm>
            <a:off x="3337828" y="1986271"/>
            <a:ext cx="1472137" cy="390511"/>
          </a:xfrm>
          <a:prstGeom prst="rect">
            <a:avLst/>
          </a:prstGeom>
          <a:noFill/>
        </p:spPr>
        <p:txBody>
          <a:bodyPr wrap="none" lIns="0" tIns="0" rIns="0" bIns="0" rtlCol="0">
            <a:noAutofit/>
          </a:bodyPr>
          <a:lstStyle/>
          <a:p>
            <a:pPr>
              <a:spcBef>
                <a:spcPts val="400"/>
              </a:spcBef>
              <a:spcAft>
                <a:spcPts val="400"/>
              </a:spcAft>
              <a:buClr>
                <a:schemeClr val="accent1"/>
              </a:buClr>
              <a:buSzPct val="90000"/>
            </a:pPr>
            <a:r>
              <a:rPr lang="en-US" sz="2133" dirty="0">
                <a:solidFill>
                  <a:srgbClr val="C00000"/>
                </a:solidFill>
              </a:rPr>
              <a:t>represents</a:t>
            </a:r>
            <a:endParaRPr lang="en-US" sz="1600" dirty="0">
              <a:solidFill>
                <a:srgbClr val="C00000"/>
              </a:solidFill>
            </a:endParaRPr>
          </a:p>
        </p:txBody>
      </p:sp>
      <p:sp>
        <p:nvSpPr>
          <p:cNvPr id="32" name="TextBox 31">
            <a:extLst>
              <a:ext uri="{FF2B5EF4-FFF2-40B4-BE49-F238E27FC236}">
                <a16:creationId xmlns:a16="http://schemas.microsoft.com/office/drawing/2014/main" id="{B307B7A7-6B18-4B00-95ED-D7FA5D0FCF4F}"/>
              </a:ext>
            </a:extLst>
          </p:cNvPr>
          <p:cNvSpPr txBox="1"/>
          <p:nvPr/>
        </p:nvSpPr>
        <p:spPr bwMode="gray">
          <a:xfrm>
            <a:off x="239350" y="3441234"/>
            <a:ext cx="5210316" cy="369332"/>
          </a:xfrm>
          <a:prstGeom prst="rect">
            <a:avLst/>
          </a:prstGeom>
          <a:noFill/>
        </p:spPr>
        <p:txBody>
          <a:bodyPr wrap="square" lIns="0" tIns="0" rIns="0" bIns="0" rtlCol="0">
            <a:noAutofit/>
          </a:bodyPr>
          <a:lstStyle/>
          <a:p>
            <a:pPr>
              <a:spcBef>
                <a:spcPts val="400"/>
              </a:spcBef>
              <a:spcAft>
                <a:spcPts val="400"/>
              </a:spcAft>
              <a:buClr>
                <a:schemeClr val="accent1"/>
              </a:buClr>
              <a:buSzPct val="90000"/>
            </a:pPr>
            <a:r>
              <a:rPr lang="en-US" sz="2400" b="1" dirty="0"/>
              <a:t>How? </a:t>
            </a:r>
            <a:r>
              <a:rPr lang="en-US" sz="2400" dirty="0"/>
              <a:t>Abstraction + Pragmatism</a:t>
            </a:r>
          </a:p>
        </p:txBody>
      </p:sp>
      <p:sp>
        <p:nvSpPr>
          <p:cNvPr id="35" name="TextBox 34">
            <a:extLst>
              <a:ext uri="{FF2B5EF4-FFF2-40B4-BE49-F238E27FC236}">
                <a16:creationId xmlns:a16="http://schemas.microsoft.com/office/drawing/2014/main" id="{07C4D509-B686-41E4-A32E-A11CF70556FD}"/>
              </a:ext>
            </a:extLst>
          </p:cNvPr>
          <p:cNvSpPr txBox="1"/>
          <p:nvPr/>
        </p:nvSpPr>
        <p:spPr bwMode="gray">
          <a:xfrm>
            <a:off x="2870456" y="5774589"/>
            <a:ext cx="4224469" cy="830997"/>
          </a:xfrm>
          <a:prstGeom prst="rect">
            <a:avLst/>
          </a:prstGeom>
          <a:solidFill>
            <a:schemeClr val="accent2">
              <a:lumMod val="40000"/>
              <a:lumOff val="60000"/>
            </a:schemeClr>
          </a:solidFill>
        </p:spPr>
        <p:txBody>
          <a:bodyPr wrap="square">
            <a:spAutoFit/>
          </a:bodyPr>
          <a:lstStyle/>
          <a:p>
            <a:pPr algn="ctr"/>
            <a:r>
              <a:rPr lang="en-US" sz="2400" dirty="0"/>
              <a:t>Transform, Generate, Make Decisions, Control</a:t>
            </a:r>
          </a:p>
        </p:txBody>
      </p:sp>
      <p:sp>
        <p:nvSpPr>
          <p:cNvPr id="41" name="TextBox 40">
            <a:extLst>
              <a:ext uri="{FF2B5EF4-FFF2-40B4-BE49-F238E27FC236}">
                <a16:creationId xmlns:a16="http://schemas.microsoft.com/office/drawing/2014/main" id="{7D3C63D3-B377-4FD7-9853-597DEEF4E06D}"/>
              </a:ext>
            </a:extLst>
          </p:cNvPr>
          <p:cNvSpPr txBox="1"/>
          <p:nvPr/>
        </p:nvSpPr>
        <p:spPr bwMode="gray">
          <a:xfrm>
            <a:off x="2870455" y="4905639"/>
            <a:ext cx="4224471" cy="830997"/>
          </a:xfrm>
          <a:prstGeom prst="rect">
            <a:avLst/>
          </a:prstGeom>
          <a:solidFill>
            <a:schemeClr val="accent3">
              <a:lumMod val="20000"/>
              <a:lumOff val="80000"/>
            </a:schemeClr>
          </a:solidFill>
        </p:spPr>
        <p:txBody>
          <a:bodyPr wrap="square">
            <a:spAutoFit/>
          </a:bodyPr>
          <a:lstStyle/>
          <a:p>
            <a:pPr algn="ctr"/>
            <a:r>
              <a:rPr lang="en-US" sz="2400" dirty="0"/>
              <a:t>Communicate, Design, Analyze, Document</a:t>
            </a:r>
          </a:p>
        </p:txBody>
      </p:sp>
      <p:sp>
        <p:nvSpPr>
          <p:cNvPr id="42" name="TextBox 41">
            <a:extLst>
              <a:ext uri="{FF2B5EF4-FFF2-40B4-BE49-F238E27FC236}">
                <a16:creationId xmlns:a16="http://schemas.microsoft.com/office/drawing/2014/main" id="{7B8C9C71-D01B-49A5-BD6E-223E2595DD2B}"/>
              </a:ext>
            </a:extLst>
          </p:cNvPr>
          <p:cNvSpPr txBox="1"/>
          <p:nvPr/>
        </p:nvSpPr>
        <p:spPr bwMode="gray">
          <a:xfrm>
            <a:off x="1068455" y="4999623"/>
            <a:ext cx="1820611" cy="698320"/>
          </a:xfrm>
          <a:prstGeom prst="rect">
            <a:avLst/>
          </a:prstGeom>
          <a:noFill/>
        </p:spPr>
        <p:txBody>
          <a:bodyPr wrap="square" lIns="0" tIns="0" rIns="0" bIns="0" rtlCol="0">
            <a:noAutofit/>
          </a:bodyPr>
          <a:lstStyle/>
          <a:p>
            <a:pPr algn="ctr">
              <a:spcBef>
                <a:spcPts val="400"/>
              </a:spcBef>
              <a:spcAft>
                <a:spcPts val="400"/>
              </a:spcAft>
              <a:buClr>
                <a:schemeClr val="accent1"/>
              </a:buClr>
              <a:buSzPct val="90000"/>
            </a:pPr>
            <a:r>
              <a:rPr lang="en-US" sz="2133" dirty="0"/>
              <a:t>Understand complexity</a:t>
            </a:r>
          </a:p>
        </p:txBody>
      </p:sp>
      <p:sp>
        <p:nvSpPr>
          <p:cNvPr id="43" name="TextBox 42">
            <a:extLst>
              <a:ext uri="{FF2B5EF4-FFF2-40B4-BE49-F238E27FC236}">
                <a16:creationId xmlns:a16="http://schemas.microsoft.com/office/drawing/2014/main" id="{25621A9D-F1DA-4057-AB1A-C170D8296AAD}"/>
              </a:ext>
            </a:extLst>
          </p:cNvPr>
          <p:cNvSpPr txBox="1"/>
          <p:nvPr/>
        </p:nvSpPr>
        <p:spPr bwMode="gray">
          <a:xfrm>
            <a:off x="1114184" y="5823844"/>
            <a:ext cx="1695571" cy="609971"/>
          </a:xfrm>
          <a:prstGeom prst="rect">
            <a:avLst/>
          </a:prstGeom>
          <a:noFill/>
        </p:spPr>
        <p:txBody>
          <a:bodyPr wrap="square" lIns="0" tIns="0" rIns="0" bIns="0" rtlCol="0">
            <a:noAutofit/>
          </a:bodyPr>
          <a:lstStyle/>
          <a:p>
            <a:pPr algn="ctr">
              <a:spcBef>
                <a:spcPts val="400"/>
              </a:spcBef>
              <a:spcAft>
                <a:spcPts val="400"/>
              </a:spcAft>
              <a:buClr>
                <a:schemeClr val="accent1"/>
              </a:buClr>
              <a:buSzPct val="90000"/>
            </a:pPr>
            <a:r>
              <a:rPr lang="en-US" sz="2133" dirty="0"/>
              <a:t>Mitigate complexity</a:t>
            </a:r>
          </a:p>
        </p:txBody>
      </p:sp>
      <p:sp>
        <p:nvSpPr>
          <p:cNvPr id="49" name="TextBox 48">
            <a:extLst>
              <a:ext uri="{FF2B5EF4-FFF2-40B4-BE49-F238E27FC236}">
                <a16:creationId xmlns:a16="http://schemas.microsoft.com/office/drawing/2014/main" id="{95739AEB-6C5A-4DE4-A898-67452B092D5F}"/>
              </a:ext>
            </a:extLst>
          </p:cNvPr>
          <p:cNvSpPr txBox="1"/>
          <p:nvPr/>
        </p:nvSpPr>
        <p:spPr bwMode="gray">
          <a:xfrm>
            <a:off x="4310616" y="4425425"/>
            <a:ext cx="1344601" cy="420564"/>
          </a:xfrm>
          <a:prstGeom prst="rect">
            <a:avLst/>
          </a:prstGeom>
          <a:noFill/>
        </p:spPr>
        <p:txBody>
          <a:bodyPr wrap="square">
            <a:spAutoFit/>
          </a:bodyPr>
          <a:lstStyle/>
          <a:p>
            <a:r>
              <a:rPr lang="en-US" sz="2133" u="sng" dirty="0"/>
              <a:t>Usages</a:t>
            </a:r>
            <a:endParaRPr lang="en-US" sz="2400" u="sng" dirty="0"/>
          </a:p>
        </p:txBody>
      </p:sp>
      <p:cxnSp>
        <p:nvCxnSpPr>
          <p:cNvPr id="51" name="Straight Connector 50">
            <a:extLst>
              <a:ext uri="{FF2B5EF4-FFF2-40B4-BE49-F238E27FC236}">
                <a16:creationId xmlns:a16="http://schemas.microsoft.com/office/drawing/2014/main" id="{3507E26B-1FAC-4E1C-B13C-6E5A730D2C8E}"/>
              </a:ext>
            </a:extLst>
          </p:cNvPr>
          <p:cNvCxnSpPr>
            <a:cxnSpLocks/>
          </p:cNvCxnSpPr>
          <p:nvPr/>
        </p:nvCxnSpPr>
        <p:spPr bwMode="gray">
          <a:xfrm>
            <a:off x="854231" y="5767414"/>
            <a:ext cx="6240695" cy="71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54C72E9-A57A-42F2-B845-528601D8F4A9}"/>
              </a:ext>
            </a:extLst>
          </p:cNvPr>
          <p:cNvCxnSpPr>
            <a:cxnSpLocks/>
          </p:cNvCxnSpPr>
          <p:nvPr/>
        </p:nvCxnSpPr>
        <p:spPr bwMode="gray">
          <a:xfrm flipV="1">
            <a:off x="2870456" y="4905643"/>
            <a:ext cx="0" cy="173072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0" name="Down Arrow 10">
            <a:extLst>
              <a:ext uri="{FF2B5EF4-FFF2-40B4-BE49-F238E27FC236}">
                <a16:creationId xmlns:a16="http://schemas.microsoft.com/office/drawing/2014/main" id="{18D5D6E2-8E73-474B-B1A3-45C0F1E9E57B}"/>
              </a:ext>
            </a:extLst>
          </p:cNvPr>
          <p:cNvSpPr/>
          <p:nvPr/>
        </p:nvSpPr>
        <p:spPr bwMode="auto">
          <a:xfrm rot="16200000">
            <a:off x="3860371" y="2098707"/>
            <a:ext cx="467991" cy="991816"/>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defRPr/>
            </a:pPr>
            <a:endParaRPr lang="de-DE" sz="2400" dirty="0">
              <a:solidFill>
                <a:srgbClr val="000000"/>
              </a:solidFill>
              <a:latin typeface="Arial" charset="0"/>
              <a:ea typeface="ヒラギノ角ゴ ProN W3" charset="-128"/>
              <a:cs typeface="ヒラギノ角ゴ ProN W3" charset="-128"/>
              <a:sym typeface="Arial" charset="0"/>
            </a:endParaRPr>
          </a:p>
        </p:txBody>
      </p:sp>
      <p:sp>
        <p:nvSpPr>
          <p:cNvPr id="61" name="Oval 60">
            <a:extLst>
              <a:ext uri="{FF2B5EF4-FFF2-40B4-BE49-F238E27FC236}">
                <a16:creationId xmlns:a16="http://schemas.microsoft.com/office/drawing/2014/main" id="{7BDAAB59-35BA-431B-8126-7DD089F5448B}"/>
              </a:ext>
            </a:extLst>
          </p:cNvPr>
          <p:cNvSpPr/>
          <p:nvPr/>
        </p:nvSpPr>
        <p:spPr bwMode="gray">
          <a:xfrm>
            <a:off x="911423" y="2043918"/>
            <a:ext cx="2340864" cy="1066053"/>
          </a:xfrm>
          <a:prstGeom prst="ellipse">
            <a:avLst/>
          </a:prstGeom>
          <a:solidFill>
            <a:schemeClr val="accent3">
              <a:lumMod val="40000"/>
              <a:lumOff val="60000"/>
            </a:schemeClr>
          </a:solidFill>
          <a:ln>
            <a:solidFill>
              <a:schemeClr val="accent3">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r>
              <a:rPr lang="de-DE" sz="2400" dirty="0">
                <a:solidFill>
                  <a:schemeClr val="tx1"/>
                </a:solidFill>
              </a:rPr>
              <a:t>Model</a:t>
            </a:r>
          </a:p>
        </p:txBody>
      </p:sp>
      <p:sp>
        <p:nvSpPr>
          <p:cNvPr id="62" name="TextBox 61">
            <a:extLst>
              <a:ext uri="{FF2B5EF4-FFF2-40B4-BE49-F238E27FC236}">
                <a16:creationId xmlns:a16="http://schemas.microsoft.com/office/drawing/2014/main" id="{A9A3FFDA-6E7F-4753-B70D-51927413940B}"/>
              </a:ext>
            </a:extLst>
          </p:cNvPr>
          <p:cNvSpPr txBox="1"/>
          <p:nvPr/>
        </p:nvSpPr>
        <p:spPr bwMode="gray">
          <a:xfrm>
            <a:off x="239349" y="4327014"/>
            <a:ext cx="1095835" cy="369332"/>
          </a:xfrm>
          <a:prstGeom prst="rect">
            <a:avLst/>
          </a:prstGeom>
          <a:noFill/>
        </p:spPr>
        <p:txBody>
          <a:bodyPr wrap="square" lIns="0" tIns="0" rIns="0" bIns="0" rtlCol="0">
            <a:noAutofit/>
          </a:bodyPr>
          <a:lstStyle/>
          <a:p>
            <a:pPr>
              <a:spcBef>
                <a:spcPts val="400"/>
              </a:spcBef>
              <a:spcAft>
                <a:spcPts val="400"/>
              </a:spcAft>
              <a:buClr>
                <a:schemeClr val="accent1"/>
              </a:buClr>
              <a:buSzPct val="90000"/>
            </a:pPr>
            <a:r>
              <a:rPr lang="en-US" sz="2400" b="1" dirty="0"/>
              <a:t>Why?</a:t>
            </a:r>
            <a:endParaRPr lang="en-US" sz="2400" dirty="0"/>
          </a:p>
        </p:txBody>
      </p:sp>
      <p:sp>
        <p:nvSpPr>
          <p:cNvPr id="63" name="TextBox 62">
            <a:extLst>
              <a:ext uri="{FF2B5EF4-FFF2-40B4-BE49-F238E27FC236}">
                <a16:creationId xmlns:a16="http://schemas.microsoft.com/office/drawing/2014/main" id="{BA46CDCE-6102-40B1-A580-F23EFB539604}"/>
              </a:ext>
            </a:extLst>
          </p:cNvPr>
          <p:cNvSpPr txBox="1"/>
          <p:nvPr/>
        </p:nvSpPr>
        <p:spPr bwMode="gray">
          <a:xfrm>
            <a:off x="239350" y="1430111"/>
            <a:ext cx="1266900" cy="369332"/>
          </a:xfrm>
          <a:prstGeom prst="rect">
            <a:avLst/>
          </a:prstGeom>
          <a:noFill/>
        </p:spPr>
        <p:txBody>
          <a:bodyPr wrap="square" lIns="0" tIns="0" rIns="0" bIns="0" rtlCol="0">
            <a:noAutofit/>
          </a:bodyPr>
          <a:lstStyle/>
          <a:p>
            <a:pPr>
              <a:spcBef>
                <a:spcPts val="400"/>
              </a:spcBef>
              <a:spcAft>
                <a:spcPts val="400"/>
              </a:spcAft>
              <a:buClr>
                <a:schemeClr val="accent1"/>
              </a:buClr>
              <a:buSzPct val="90000"/>
            </a:pPr>
            <a:r>
              <a:rPr lang="en-US" sz="2400" b="1" dirty="0"/>
              <a:t>What?</a:t>
            </a:r>
            <a:endParaRPr lang="en-US" sz="2400" dirty="0"/>
          </a:p>
        </p:txBody>
      </p:sp>
      <p:grpSp>
        <p:nvGrpSpPr>
          <p:cNvPr id="68" name="Group 67">
            <a:extLst>
              <a:ext uri="{FF2B5EF4-FFF2-40B4-BE49-F238E27FC236}">
                <a16:creationId xmlns:a16="http://schemas.microsoft.com/office/drawing/2014/main" id="{7B11C13D-6467-4C17-B9CA-5F4BA1040895}"/>
              </a:ext>
            </a:extLst>
          </p:cNvPr>
          <p:cNvGrpSpPr/>
          <p:nvPr/>
        </p:nvGrpSpPr>
        <p:grpSpPr>
          <a:xfrm>
            <a:off x="8040880" y="4308711"/>
            <a:ext cx="1892099" cy="1879138"/>
            <a:chOff x="6092441" y="2334045"/>
            <a:chExt cx="1419074" cy="1409353"/>
          </a:xfrm>
        </p:grpSpPr>
        <p:pic>
          <p:nvPicPr>
            <p:cNvPr id="65" name="Picture 64">
              <a:extLst>
                <a:ext uri="{FF2B5EF4-FFF2-40B4-BE49-F238E27FC236}">
                  <a16:creationId xmlns:a16="http://schemas.microsoft.com/office/drawing/2014/main" id="{CEE94B23-3009-47DD-A673-F4570FCEFBA2}"/>
                </a:ext>
              </a:extLst>
            </p:cNvPr>
            <p:cNvPicPr>
              <a:picLocks noChangeAspect="1"/>
            </p:cNvPicPr>
            <p:nvPr/>
          </p:nvPicPr>
          <p:blipFill>
            <a:blip r:embed="rId8"/>
            <a:stretch>
              <a:fillRect/>
            </a:stretch>
          </p:blipFill>
          <p:spPr>
            <a:xfrm>
              <a:off x="6092441" y="2334045"/>
              <a:ext cx="1419074" cy="996619"/>
            </a:xfrm>
            <a:prstGeom prst="rect">
              <a:avLst/>
            </a:prstGeom>
          </p:spPr>
        </p:pic>
        <p:sp>
          <p:nvSpPr>
            <p:cNvPr id="67" name="TextBox 66">
              <a:extLst>
                <a:ext uri="{FF2B5EF4-FFF2-40B4-BE49-F238E27FC236}">
                  <a16:creationId xmlns:a16="http://schemas.microsoft.com/office/drawing/2014/main" id="{29265159-DA49-454C-9991-8A99EB44EAA9}"/>
                </a:ext>
              </a:extLst>
            </p:cNvPr>
            <p:cNvSpPr txBox="1"/>
            <p:nvPr/>
          </p:nvSpPr>
          <p:spPr bwMode="gray">
            <a:xfrm>
              <a:off x="6188743" y="3304817"/>
              <a:ext cx="1283351" cy="438581"/>
            </a:xfrm>
            <a:prstGeom prst="rect">
              <a:avLst/>
            </a:prstGeom>
            <a:noFill/>
          </p:spPr>
          <p:txBody>
            <a:bodyPr wrap="square">
              <a:spAutoFit/>
            </a:bodyPr>
            <a:lstStyle/>
            <a:p>
              <a:pPr algn="ctr"/>
              <a:r>
                <a:rPr lang="de-DE" sz="1600" dirty="0"/>
                <a:t>Human Phenomena</a:t>
              </a:r>
            </a:p>
          </p:txBody>
        </p:sp>
      </p:grpSp>
      <p:sp>
        <p:nvSpPr>
          <p:cNvPr id="69" name="Right Brace 68">
            <a:extLst>
              <a:ext uri="{FF2B5EF4-FFF2-40B4-BE49-F238E27FC236}">
                <a16:creationId xmlns:a16="http://schemas.microsoft.com/office/drawing/2014/main" id="{79FAC9AB-EB96-4FC9-8CD5-9B5442D825D0}"/>
              </a:ext>
            </a:extLst>
          </p:cNvPr>
          <p:cNvSpPr/>
          <p:nvPr/>
        </p:nvSpPr>
        <p:spPr bwMode="gray">
          <a:xfrm rot="10800000">
            <a:off x="7344141" y="2003192"/>
            <a:ext cx="764417" cy="4306129"/>
          </a:xfrm>
          <a:prstGeom prst="rightBrace">
            <a:avLst>
              <a:gd name="adj1" fmla="val 11926"/>
              <a:gd name="adj2" fmla="val 87594"/>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grpSp>
        <p:nvGrpSpPr>
          <p:cNvPr id="70" name="Group 69">
            <a:extLst>
              <a:ext uri="{FF2B5EF4-FFF2-40B4-BE49-F238E27FC236}">
                <a16:creationId xmlns:a16="http://schemas.microsoft.com/office/drawing/2014/main" id="{F493A74E-B7A7-4EF3-A7C8-EB5C5DE3D851}"/>
              </a:ext>
            </a:extLst>
          </p:cNvPr>
          <p:cNvGrpSpPr/>
          <p:nvPr/>
        </p:nvGrpSpPr>
        <p:grpSpPr>
          <a:xfrm>
            <a:off x="10127417" y="4327014"/>
            <a:ext cx="1863299" cy="1852739"/>
            <a:chOff x="7595563" y="3245260"/>
            <a:chExt cx="1397474" cy="1389554"/>
          </a:xfrm>
        </p:grpSpPr>
        <p:sp>
          <p:nvSpPr>
            <p:cNvPr id="25" name="TextBox 24">
              <a:extLst>
                <a:ext uri="{FF2B5EF4-FFF2-40B4-BE49-F238E27FC236}">
                  <a16:creationId xmlns:a16="http://schemas.microsoft.com/office/drawing/2014/main" id="{B96FC89F-33D7-4100-AA56-DA2924159A50}"/>
                </a:ext>
              </a:extLst>
            </p:cNvPr>
            <p:cNvSpPr txBox="1"/>
            <p:nvPr/>
          </p:nvSpPr>
          <p:spPr>
            <a:xfrm>
              <a:off x="7595563" y="4196233"/>
              <a:ext cx="1397474" cy="438581"/>
            </a:xfrm>
            <a:prstGeom prst="rect">
              <a:avLst/>
            </a:prstGeom>
            <a:noFill/>
          </p:spPr>
          <p:txBody>
            <a:bodyPr wrap="square" rtlCol="0">
              <a:spAutoFit/>
            </a:bodyPr>
            <a:lstStyle/>
            <a:p>
              <a:pPr algn="ctr"/>
              <a:r>
                <a:rPr lang="de-DE" sz="1600" dirty="0"/>
                <a:t>Natural Phenomena</a:t>
              </a:r>
              <a:endParaRPr lang="de-DE" sz="1333" dirty="0"/>
            </a:p>
          </p:txBody>
        </p:sp>
        <p:pic>
          <p:nvPicPr>
            <p:cNvPr id="1026" name="Picture 2" descr="Protein folding discovery a major breakthrough from DeepMind">
              <a:extLst>
                <a:ext uri="{FF2B5EF4-FFF2-40B4-BE49-F238E27FC236}">
                  <a16:creationId xmlns:a16="http://schemas.microsoft.com/office/drawing/2014/main" id="{6C4ECB4C-DF4F-4F31-825D-EE7E92BD9D0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524" r="11170"/>
            <a:stretch/>
          </p:blipFill>
          <p:spPr bwMode="auto">
            <a:xfrm>
              <a:off x="7659257" y="3245260"/>
              <a:ext cx="1294814" cy="943536"/>
            </a:xfrm>
            <a:prstGeom prst="rect">
              <a:avLst/>
            </a:prstGeom>
            <a:noFill/>
            <a:extLst>
              <a:ext uri="{909E8E84-426E-40DD-AFC4-6F175D3DCCD1}">
                <a14:hiddenFill xmlns:a14="http://schemas.microsoft.com/office/drawing/2010/main">
                  <a:solidFill>
                    <a:srgbClr val="FFFFFF"/>
                  </a:solidFill>
                </a14:hiddenFill>
              </a:ext>
            </a:extLst>
          </p:spPr>
        </p:pic>
      </p:grpSp>
      <p:pic>
        <p:nvPicPr>
          <p:cNvPr id="77" name="Audio 76">
            <a:hlinkClick r:id="" action="ppaction://media"/>
            <a:extLst>
              <a:ext uri="{FF2B5EF4-FFF2-40B4-BE49-F238E27FC236}">
                <a16:creationId xmlns:a16="http://schemas.microsoft.com/office/drawing/2014/main" id="{D4A9DF86-5D36-4838-98ED-866B1699C41D}"/>
              </a:ext>
            </a:extLst>
          </p:cNvPr>
          <p:cNvPicPr>
            <a:picLocks noChangeAspect="1"/>
          </p:cNvPicPr>
          <p:nvPr>
            <a:audioFile r:link="rId2"/>
            <p:extLst>
              <p:ext uri="{DAA4B4D4-6D71-4841-9C94-3DE7FCFB9230}">
                <p14:media xmlns:p14="http://schemas.microsoft.com/office/powerpoint/2010/main" r:embed="rId3">
                  <p14:trim end="561.1111"/>
                </p14:media>
              </p:ext>
            </p:extLst>
          </p:nvPr>
        </p:nvPicPr>
        <p:blipFill>
          <a:blip r:embed="rId10"/>
          <a:stretch>
            <a:fillRect/>
          </a:stretch>
        </p:blipFill>
        <p:spPr>
          <a:xfrm>
            <a:off x="11497733" y="6163733"/>
            <a:ext cx="406400" cy="406400"/>
          </a:xfrm>
          <a:prstGeom prst="rect">
            <a:avLst/>
          </a:prstGeom>
        </p:spPr>
      </p:pic>
    </p:spTree>
    <p:custDataLst>
      <p:tags r:id="rId1"/>
    </p:custDataLst>
    <p:extLst>
      <p:ext uri="{BB962C8B-B14F-4D97-AF65-F5344CB8AC3E}">
        <p14:creationId xmlns:p14="http://schemas.microsoft.com/office/powerpoint/2010/main" val="2175001980"/>
      </p:ext>
    </p:extLst>
  </p:cSld>
  <p:clrMapOvr>
    <a:masterClrMapping/>
  </p:clrMapOvr>
  <p:transition advTm="6326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randombar(horizontal)">
                                      <p:cBhvr>
                                        <p:cTn id="31" dur="500"/>
                                        <p:tgtEl>
                                          <p:spTgt spid="28"/>
                                        </p:tgtEl>
                                      </p:cBhvr>
                                    </p:animEffect>
                                  </p:childTnLst>
                                </p:cTn>
                              </p:par>
                              <p:par>
                                <p:cTn id="32" presetID="14" presetClass="entr" presetSubtype="10" fill="hold"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randombar(horizontal)">
                                      <p:cBhvr>
                                        <p:cTn id="34" dur="500"/>
                                        <p:tgtEl>
                                          <p:spTgt spid="68"/>
                                        </p:tgtEl>
                                      </p:cBhvr>
                                    </p:animEffect>
                                  </p:childTnLst>
                                </p:cTn>
                              </p:par>
                              <p:par>
                                <p:cTn id="35" presetID="14" presetClass="entr" presetSubtype="1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randombar(horizontal)">
                                      <p:cBhvr>
                                        <p:cTn id="37" dur="500"/>
                                        <p:tgtEl>
                                          <p:spTgt spid="70"/>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randombar(horizontal)">
                                      <p:cBhvr>
                                        <p:cTn id="40" dur="500"/>
                                        <p:tgtEl>
                                          <p:spTgt spid="6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67" fill="hold" display="0">
                  <p:stCondLst>
                    <p:cond delay="indefinite"/>
                  </p:stCondLst>
                  <p:endCondLst>
                    <p:cond evt="onStopAudio" delay="0">
                      <p:tgtEl>
                        <p:sldTgt/>
                      </p:tgtEl>
                    </p:cond>
                  </p:endCondLst>
                </p:cTn>
                <p:tgtEl>
                  <p:spTgt spid="77"/>
                </p:tgtEl>
              </p:cMediaNode>
            </p:audio>
          </p:childTnLst>
        </p:cTn>
      </p:par>
    </p:tnLst>
    <p:bldLst>
      <p:bldP spid="9" grpId="0" animBg="1"/>
      <p:bldP spid="31" grpId="0"/>
      <p:bldP spid="32" grpId="0"/>
      <p:bldP spid="35" grpId="0" animBg="1"/>
      <p:bldP spid="41" grpId="0" animBg="1"/>
      <p:bldP spid="42" grpId="0"/>
      <p:bldP spid="43" grpId="0"/>
      <p:bldP spid="49" grpId="0"/>
      <p:bldP spid="60" grpId="0" animBg="1"/>
      <p:bldP spid="61" grpId="0" animBg="1"/>
      <p:bldP spid="62" grpId="0"/>
      <p:bldP spid="63" grpId="0"/>
      <p:bldP spid="6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3EC6-967D-4E1E-B471-03ACD1776948}"/>
              </a:ext>
            </a:extLst>
          </p:cNvPr>
          <p:cNvSpPr>
            <a:spLocks noGrp="1"/>
          </p:cNvSpPr>
          <p:nvPr>
            <p:ph type="title"/>
          </p:nvPr>
        </p:nvSpPr>
        <p:spPr>
          <a:xfrm>
            <a:off x="229014" y="521377"/>
            <a:ext cx="9707413" cy="643787"/>
          </a:xfrm>
        </p:spPr>
        <p:txBody>
          <a:bodyPr/>
          <a:lstStyle/>
          <a:p>
            <a:r>
              <a:rPr lang="en-US" b="1" dirty="0"/>
              <a:t>Progress of Techniques</a:t>
            </a:r>
            <a:r>
              <a:rPr lang="en-US" dirty="0"/>
              <a:t>– Reinforcement Learning</a:t>
            </a:r>
          </a:p>
        </p:txBody>
      </p:sp>
      <p:sp>
        <p:nvSpPr>
          <p:cNvPr id="3" name="Content Placeholder 2">
            <a:extLst>
              <a:ext uri="{FF2B5EF4-FFF2-40B4-BE49-F238E27FC236}">
                <a16:creationId xmlns:a16="http://schemas.microsoft.com/office/drawing/2014/main" id="{4A1697B7-32C6-41CA-BE86-749E4E88CCBF}"/>
              </a:ext>
            </a:extLst>
          </p:cNvPr>
          <p:cNvSpPr>
            <a:spLocks noGrp="1"/>
          </p:cNvSpPr>
          <p:nvPr>
            <p:ph idx="1"/>
          </p:nvPr>
        </p:nvSpPr>
        <p:spPr>
          <a:xfrm>
            <a:off x="229015" y="1518586"/>
            <a:ext cx="7443995" cy="600991"/>
          </a:xfrm>
        </p:spPr>
        <p:txBody>
          <a:bodyPr>
            <a:normAutofit fontScale="77500" lnSpcReduction="20000"/>
          </a:bodyPr>
          <a:lstStyle/>
          <a:p>
            <a:pPr>
              <a:spcBef>
                <a:spcPts val="0"/>
              </a:spcBef>
              <a:spcAft>
                <a:spcPts val="0"/>
              </a:spcAft>
            </a:pPr>
            <a:r>
              <a:rPr lang="en-US" sz="2600" dirty="0">
                <a:solidFill>
                  <a:srgbClr val="000000"/>
                </a:solidFill>
                <a:latin typeface="+mj-lt"/>
                <a:ea typeface="Verdana" panose="020B0604030504040204" pitchFamily="34" charset="0"/>
              </a:rPr>
              <a:t>Alpha Go-Zero learned to win without supervision, only by self-play </a:t>
            </a:r>
            <a:r>
              <a:rPr lang="en-US" sz="2600" b="1" dirty="0">
                <a:solidFill>
                  <a:srgbClr val="000000"/>
                </a:solidFill>
                <a:latin typeface="+mj-lt"/>
                <a:ea typeface="Verdana" panose="020B0604030504040204" pitchFamily="34" charset="0"/>
              </a:rPr>
              <a:t>[DeepMind 2017]</a:t>
            </a:r>
            <a:endParaRPr lang="en-US" sz="1800" dirty="0">
              <a:solidFill>
                <a:srgbClr val="000000"/>
              </a:solidFill>
              <a:latin typeface="+mj-lt"/>
              <a:ea typeface="Verdana" panose="020B0604030504040204" pitchFamily="34" charset="0"/>
            </a:endParaRPr>
          </a:p>
          <a:p>
            <a:pPr>
              <a:spcBef>
                <a:spcPts val="0"/>
              </a:spcBef>
              <a:spcAft>
                <a:spcPts val="0"/>
              </a:spcAft>
            </a:pPr>
            <a:endParaRPr lang="en-US" sz="1800" dirty="0">
              <a:solidFill>
                <a:srgbClr val="000000"/>
              </a:solidFill>
              <a:latin typeface="+mj-lt"/>
              <a:ea typeface="Verdana" panose="020B0604030504040204" pitchFamily="34" charset="0"/>
            </a:endParaRPr>
          </a:p>
          <a:p>
            <a:pPr>
              <a:spcBef>
                <a:spcPts val="0"/>
              </a:spcBef>
              <a:spcAft>
                <a:spcPts val="0"/>
              </a:spcAft>
            </a:pPr>
            <a:endParaRPr lang="en-US" sz="1800" dirty="0">
              <a:solidFill>
                <a:srgbClr val="000000"/>
              </a:solidFill>
              <a:latin typeface="+mj-lt"/>
              <a:ea typeface="Verdana" panose="020B0604030504040204" pitchFamily="34" charset="0"/>
            </a:endParaRPr>
          </a:p>
          <a:p>
            <a:pPr>
              <a:spcBef>
                <a:spcPts val="0"/>
              </a:spcBef>
              <a:spcAft>
                <a:spcPts val="0"/>
              </a:spcAft>
            </a:pPr>
            <a:endParaRPr lang="en-US" sz="1800" dirty="0">
              <a:latin typeface="+mj-lt"/>
              <a:ea typeface="Verdana" panose="020B0604030504040204" pitchFamily="34" charset="0"/>
            </a:endParaRPr>
          </a:p>
        </p:txBody>
      </p:sp>
      <p:pic>
        <p:nvPicPr>
          <p:cNvPr id="9" name="Picture 8">
            <a:extLst>
              <a:ext uri="{FF2B5EF4-FFF2-40B4-BE49-F238E27FC236}">
                <a16:creationId xmlns:a16="http://schemas.microsoft.com/office/drawing/2014/main" id="{BF159532-7219-4EAA-B07D-B25FFB5E3D32}"/>
              </a:ext>
            </a:extLst>
          </p:cNvPr>
          <p:cNvPicPr>
            <a:picLocks noChangeAspect="1"/>
          </p:cNvPicPr>
          <p:nvPr/>
        </p:nvPicPr>
        <p:blipFill>
          <a:blip r:embed="rId6"/>
          <a:stretch>
            <a:fillRect/>
          </a:stretch>
        </p:blipFill>
        <p:spPr>
          <a:xfrm>
            <a:off x="7581900" y="4312522"/>
            <a:ext cx="4302227" cy="2453977"/>
          </a:xfrm>
          <a:prstGeom prst="rect">
            <a:avLst/>
          </a:prstGeom>
          <a:solidFill>
            <a:schemeClr val="accent2"/>
          </a:solidFill>
        </p:spPr>
      </p:pic>
      <p:pic>
        <p:nvPicPr>
          <p:cNvPr id="11" name="Picture 10">
            <a:extLst>
              <a:ext uri="{FF2B5EF4-FFF2-40B4-BE49-F238E27FC236}">
                <a16:creationId xmlns:a16="http://schemas.microsoft.com/office/drawing/2014/main" id="{94BF55F4-5406-46DB-BC9C-18236ADDA0FC}"/>
              </a:ext>
            </a:extLst>
          </p:cNvPr>
          <p:cNvPicPr>
            <a:picLocks noChangeAspect="1"/>
          </p:cNvPicPr>
          <p:nvPr/>
        </p:nvPicPr>
        <p:blipFill>
          <a:blip r:embed="rId7"/>
          <a:stretch>
            <a:fillRect/>
          </a:stretch>
        </p:blipFill>
        <p:spPr>
          <a:xfrm>
            <a:off x="409991" y="4895236"/>
            <a:ext cx="6850395" cy="1263771"/>
          </a:xfrm>
          <a:prstGeom prst="rect">
            <a:avLst/>
          </a:prstGeom>
          <a:solidFill>
            <a:schemeClr val="accent2"/>
          </a:solidFill>
        </p:spPr>
      </p:pic>
      <p:pic>
        <p:nvPicPr>
          <p:cNvPr id="13" name="Picture 12">
            <a:extLst>
              <a:ext uri="{FF2B5EF4-FFF2-40B4-BE49-F238E27FC236}">
                <a16:creationId xmlns:a16="http://schemas.microsoft.com/office/drawing/2014/main" id="{413D2B3E-8573-44D1-8768-6459F2485493}"/>
              </a:ext>
            </a:extLst>
          </p:cNvPr>
          <p:cNvPicPr>
            <a:picLocks noChangeAspect="1"/>
          </p:cNvPicPr>
          <p:nvPr/>
        </p:nvPicPr>
        <p:blipFill>
          <a:blip r:embed="rId8"/>
          <a:stretch>
            <a:fillRect/>
          </a:stretch>
        </p:blipFill>
        <p:spPr>
          <a:xfrm>
            <a:off x="7581527" y="1357068"/>
            <a:ext cx="3020084" cy="2796587"/>
          </a:xfrm>
          <a:prstGeom prst="rect">
            <a:avLst/>
          </a:prstGeom>
        </p:spPr>
      </p:pic>
      <p:sp>
        <p:nvSpPr>
          <p:cNvPr id="17" name="TextBox 16">
            <a:extLst>
              <a:ext uri="{FF2B5EF4-FFF2-40B4-BE49-F238E27FC236}">
                <a16:creationId xmlns:a16="http://schemas.microsoft.com/office/drawing/2014/main" id="{D10CE296-9767-4710-A08D-D01CC92F2F6E}"/>
              </a:ext>
            </a:extLst>
          </p:cNvPr>
          <p:cNvSpPr txBox="1"/>
          <p:nvPr/>
        </p:nvSpPr>
        <p:spPr>
          <a:xfrm>
            <a:off x="229015" y="4201279"/>
            <a:ext cx="7248111" cy="646331"/>
          </a:xfrm>
          <a:prstGeom prst="rect">
            <a:avLst/>
          </a:prstGeom>
          <a:noFill/>
        </p:spPr>
        <p:txBody>
          <a:bodyPr wrap="square">
            <a:spAutoFit/>
          </a:bodyPr>
          <a:lstStyle/>
          <a:p>
            <a:pPr>
              <a:lnSpc>
                <a:spcPct val="90000"/>
              </a:lnSpc>
            </a:pPr>
            <a:r>
              <a:rPr lang="en-US" sz="2000" dirty="0">
                <a:solidFill>
                  <a:srgbClr val="000000"/>
                </a:solidFill>
                <a:latin typeface="+mj-lt"/>
                <a:ea typeface="Verdana" panose="020B0604030504040204" pitchFamily="34" charset="0"/>
              </a:rPr>
              <a:t>RL agent designed optimal layouts for TPU chip circuit  </a:t>
            </a:r>
            <a:r>
              <a:rPr lang="en-US" sz="2000" b="1" dirty="0">
                <a:solidFill>
                  <a:srgbClr val="000000"/>
                </a:solidFill>
                <a:latin typeface="+mj-lt"/>
                <a:ea typeface="Verdana" panose="020B0604030504040204" pitchFamily="34" charset="0"/>
              </a:rPr>
              <a:t>[Google 2021]</a:t>
            </a:r>
          </a:p>
        </p:txBody>
      </p:sp>
      <p:cxnSp>
        <p:nvCxnSpPr>
          <p:cNvPr id="19" name="Straight Connector 18">
            <a:extLst>
              <a:ext uri="{FF2B5EF4-FFF2-40B4-BE49-F238E27FC236}">
                <a16:creationId xmlns:a16="http://schemas.microsoft.com/office/drawing/2014/main" id="{0CED6C99-49E1-412C-81D0-05F3EF9CAB1A}"/>
              </a:ext>
            </a:extLst>
          </p:cNvPr>
          <p:cNvCxnSpPr>
            <a:cxnSpLocks/>
          </p:cNvCxnSpPr>
          <p:nvPr/>
        </p:nvCxnSpPr>
        <p:spPr>
          <a:xfrm>
            <a:off x="280264" y="4182229"/>
            <a:ext cx="11646125" cy="0"/>
          </a:xfrm>
          <a:prstGeom prst="line">
            <a:avLst/>
          </a:prstGeom>
        </p:spPr>
        <p:style>
          <a:lnRef idx="1">
            <a:schemeClr val="accent3"/>
          </a:lnRef>
          <a:fillRef idx="0">
            <a:schemeClr val="accent3"/>
          </a:fillRef>
          <a:effectRef idx="0">
            <a:schemeClr val="accent3"/>
          </a:effectRef>
          <a:fontRef idx="minor">
            <a:schemeClr val="tx1"/>
          </a:fontRef>
        </p:style>
      </p:cxnSp>
      <p:pic>
        <p:nvPicPr>
          <p:cNvPr id="22" name="Picture 21">
            <a:extLst>
              <a:ext uri="{FF2B5EF4-FFF2-40B4-BE49-F238E27FC236}">
                <a16:creationId xmlns:a16="http://schemas.microsoft.com/office/drawing/2014/main" id="{CF5FD226-4CE3-46CD-B093-B289E58457CB}"/>
              </a:ext>
            </a:extLst>
          </p:cNvPr>
          <p:cNvPicPr>
            <a:picLocks noChangeAspect="1"/>
          </p:cNvPicPr>
          <p:nvPr/>
        </p:nvPicPr>
        <p:blipFill>
          <a:blip r:embed="rId9"/>
          <a:stretch>
            <a:fillRect/>
          </a:stretch>
        </p:blipFill>
        <p:spPr>
          <a:xfrm>
            <a:off x="724225" y="2119577"/>
            <a:ext cx="5104705" cy="1880681"/>
          </a:xfrm>
          <a:prstGeom prst="rect">
            <a:avLst/>
          </a:prstGeom>
        </p:spPr>
      </p:pic>
      <p:sp>
        <p:nvSpPr>
          <p:cNvPr id="4" name="Rectangle 3">
            <a:extLst>
              <a:ext uri="{FF2B5EF4-FFF2-40B4-BE49-F238E27FC236}">
                <a16:creationId xmlns:a16="http://schemas.microsoft.com/office/drawing/2014/main" id="{2603D02F-00D0-46F0-BF47-536C0CA52DE1}"/>
              </a:ext>
            </a:extLst>
          </p:cNvPr>
          <p:cNvSpPr/>
          <p:nvPr/>
        </p:nvSpPr>
        <p:spPr>
          <a:xfrm>
            <a:off x="-192947" y="3741491"/>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Audio 9">
            <a:hlinkClick r:id="" action="ppaction://media"/>
            <a:extLst>
              <a:ext uri="{FF2B5EF4-FFF2-40B4-BE49-F238E27FC236}">
                <a16:creationId xmlns:a16="http://schemas.microsoft.com/office/drawing/2014/main" id="{9E44FE41-B7DD-4E5C-819E-11D9F8B21B63}"/>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97733" y="6163733"/>
            <a:ext cx="406400" cy="406400"/>
          </a:xfrm>
          <a:prstGeom prst="rect">
            <a:avLst/>
          </a:prstGeom>
        </p:spPr>
      </p:pic>
    </p:spTree>
    <p:custDataLst>
      <p:tags r:id="rId1"/>
    </p:custDataLst>
    <p:extLst>
      <p:ext uri="{BB962C8B-B14F-4D97-AF65-F5344CB8AC3E}">
        <p14:creationId xmlns:p14="http://schemas.microsoft.com/office/powerpoint/2010/main" val="71067038"/>
      </p:ext>
    </p:extLst>
  </p:cSld>
  <p:clrMapOvr>
    <a:masterClrMapping/>
  </p:clrMapOvr>
  <p:transition advTm="5523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29" fill="hold" display="0">
                  <p:stCondLst>
                    <p:cond delay="indefinite"/>
                  </p:stCondLst>
                  <p:endCondLst>
                    <p:cond evt="onStopAudio" delay="0">
                      <p:tgtEl>
                        <p:sldTgt/>
                      </p:tgtEl>
                    </p:cond>
                  </p:endCondLst>
                </p:cTn>
                <p:tgtEl>
                  <p:spTgt spid="10"/>
                </p:tgtEl>
              </p:cMediaNode>
            </p:audio>
          </p:childTnLst>
        </p:cTn>
      </p:par>
    </p:tnLst>
    <p:bldLst>
      <p:bldP spid="3" grpId="0" build="p"/>
      <p:bldP spid="17"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169A3-8B0E-EFDD-58F4-0B5A8CDEEE05}"/>
              </a:ext>
            </a:extLst>
          </p:cNvPr>
          <p:cNvSpPr>
            <a:spLocks noGrp="1"/>
          </p:cNvSpPr>
          <p:nvPr>
            <p:ph type="title"/>
          </p:nvPr>
        </p:nvSpPr>
        <p:spPr>
          <a:xfrm>
            <a:off x="478370" y="144001"/>
            <a:ext cx="9136687" cy="1236784"/>
          </a:xfrm>
        </p:spPr>
        <p:txBody>
          <a:bodyPr/>
          <a:lstStyle/>
          <a:p>
            <a:r>
              <a:rPr lang="en-US" b="1" dirty="0"/>
              <a:t>Context:</a:t>
            </a:r>
            <a:r>
              <a:rPr lang="en-US" dirty="0"/>
              <a:t> The Progress of </a:t>
            </a:r>
            <a:br>
              <a:rPr lang="en-US" dirty="0"/>
            </a:br>
            <a:r>
              <a:rPr lang="en-US" dirty="0"/>
              <a:t>Multi-Agent Reinforcement Learning</a:t>
            </a:r>
          </a:p>
        </p:txBody>
      </p:sp>
      <p:sp>
        <p:nvSpPr>
          <p:cNvPr id="4" name="TextBox 3">
            <a:extLst>
              <a:ext uri="{FF2B5EF4-FFF2-40B4-BE49-F238E27FC236}">
                <a16:creationId xmlns:a16="http://schemas.microsoft.com/office/drawing/2014/main" id="{D17C2F10-4DDF-B897-1F75-B379FABB4F7F}"/>
              </a:ext>
            </a:extLst>
          </p:cNvPr>
          <p:cNvSpPr txBox="1"/>
          <p:nvPr/>
        </p:nvSpPr>
        <p:spPr>
          <a:xfrm>
            <a:off x="280264" y="1518657"/>
            <a:ext cx="6859445" cy="923330"/>
          </a:xfrm>
          <a:prstGeom prst="rect">
            <a:avLst/>
          </a:prstGeom>
          <a:noFill/>
        </p:spPr>
        <p:txBody>
          <a:bodyPr wrap="square">
            <a:spAutoFit/>
          </a:bodyPr>
          <a:lstStyle/>
          <a:p>
            <a:pPr>
              <a:lnSpc>
                <a:spcPct val="90000"/>
              </a:lnSpc>
            </a:pPr>
            <a:r>
              <a:rPr lang="en-US" sz="2000" b="1" dirty="0" err="1"/>
              <a:t>AlphaStar</a:t>
            </a:r>
            <a:r>
              <a:rPr lang="en-US" sz="2000" dirty="0"/>
              <a:t> was rated at Grandmaster level for all three StarCraft races and above 99.8% of officially ranked human players</a:t>
            </a:r>
            <a:r>
              <a:rPr lang="en-US" sz="2000" dirty="0">
                <a:solidFill>
                  <a:srgbClr val="000000"/>
                </a:solidFill>
                <a:latin typeface="+mj-lt"/>
                <a:ea typeface="Verdana" panose="020B0604030504040204" pitchFamily="34" charset="0"/>
              </a:rPr>
              <a:t>  </a:t>
            </a:r>
            <a:r>
              <a:rPr lang="en-US" sz="2000" b="1" dirty="0">
                <a:solidFill>
                  <a:srgbClr val="000000"/>
                </a:solidFill>
                <a:latin typeface="+mj-lt"/>
                <a:ea typeface="Verdana" panose="020B0604030504040204" pitchFamily="34" charset="0"/>
              </a:rPr>
              <a:t>[</a:t>
            </a:r>
            <a:r>
              <a:rPr lang="en-US" sz="2000" b="1" dirty="0" err="1">
                <a:solidFill>
                  <a:srgbClr val="000000"/>
                </a:solidFill>
                <a:latin typeface="+mj-lt"/>
                <a:ea typeface="Verdana" panose="020B0604030504040204" pitchFamily="34" charset="0"/>
              </a:rPr>
              <a:t>Deepmind</a:t>
            </a:r>
            <a:r>
              <a:rPr lang="en-US" sz="2000" b="1" dirty="0">
                <a:solidFill>
                  <a:srgbClr val="000000"/>
                </a:solidFill>
                <a:latin typeface="+mj-lt"/>
                <a:ea typeface="Verdana" panose="020B0604030504040204" pitchFamily="34" charset="0"/>
              </a:rPr>
              <a:t> 2019]</a:t>
            </a:r>
          </a:p>
        </p:txBody>
      </p:sp>
      <p:graphicFrame>
        <p:nvGraphicFramePr>
          <p:cNvPr id="6" name="Object 5">
            <a:extLst>
              <a:ext uri="{FF2B5EF4-FFF2-40B4-BE49-F238E27FC236}">
                <a16:creationId xmlns:a16="http://schemas.microsoft.com/office/drawing/2014/main" id="{B69B5D02-0F28-7A67-78FD-868AB86B70B9}"/>
              </a:ext>
            </a:extLst>
          </p:cNvPr>
          <p:cNvGraphicFramePr>
            <a:graphicFrameLocks noChangeAspect="1"/>
          </p:cNvGraphicFramePr>
          <p:nvPr/>
        </p:nvGraphicFramePr>
        <p:xfrm>
          <a:off x="7749310" y="993331"/>
          <a:ext cx="4213676" cy="1844556"/>
        </p:xfrm>
        <a:graphic>
          <a:graphicData uri="http://schemas.openxmlformats.org/presentationml/2006/ole">
            <mc:AlternateContent xmlns:mc="http://schemas.openxmlformats.org/markup-compatibility/2006">
              <mc:Choice xmlns:v="urn:schemas-microsoft-com:vml" Requires="v">
                <p:oleObj name="Bitmap Image" r:id="rId6" imgW="10520280" imgH="4605480" progId="Paint.Picture">
                  <p:embed/>
                </p:oleObj>
              </mc:Choice>
              <mc:Fallback>
                <p:oleObj name="Bitmap Image" r:id="rId6" imgW="10520280" imgH="4605480" progId="Paint.Picture">
                  <p:embed/>
                  <p:pic>
                    <p:nvPicPr>
                      <p:cNvPr id="6" name="Object 5">
                        <a:extLst>
                          <a:ext uri="{FF2B5EF4-FFF2-40B4-BE49-F238E27FC236}">
                            <a16:creationId xmlns:a16="http://schemas.microsoft.com/office/drawing/2014/main" id="{B69B5D02-0F28-7A67-78FD-868AB86B70B9}"/>
                          </a:ext>
                        </a:extLst>
                      </p:cNvPr>
                      <p:cNvPicPr/>
                      <p:nvPr/>
                    </p:nvPicPr>
                    <p:blipFill>
                      <a:blip r:embed="rId7"/>
                      <a:stretch>
                        <a:fillRect/>
                      </a:stretch>
                    </p:blipFill>
                    <p:spPr>
                      <a:xfrm>
                        <a:off x="7749310" y="993331"/>
                        <a:ext cx="4213676" cy="1844556"/>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D764DD13-8B21-B474-2C49-34646B5AF072}"/>
              </a:ext>
            </a:extLst>
          </p:cNvPr>
          <p:cNvSpPr txBox="1"/>
          <p:nvPr/>
        </p:nvSpPr>
        <p:spPr bwMode="gray">
          <a:xfrm>
            <a:off x="229015" y="2718986"/>
            <a:ext cx="7067712" cy="1200329"/>
          </a:xfrm>
          <a:prstGeom prst="rect">
            <a:avLst/>
          </a:prstGeom>
          <a:solidFill>
            <a:schemeClr val="bg1">
              <a:lumMod val="95000"/>
            </a:schemeClr>
          </a:solidFill>
        </p:spPr>
        <p:txBody>
          <a:bodyPr wrap="square">
            <a:spAutoFit/>
          </a:bodyPr>
          <a:lstStyle/>
          <a:p>
            <a:r>
              <a:rPr lang="en-US" dirty="0"/>
              <a:t>Three pools of agents, each initialized by supervised learning, were subsequently trained with reinforcement learning. As they trained, the agents intermittently added copies of themselves and played against previous version.</a:t>
            </a:r>
          </a:p>
        </p:txBody>
      </p:sp>
      <p:graphicFrame>
        <p:nvGraphicFramePr>
          <p:cNvPr id="8" name="Object 7">
            <a:extLst>
              <a:ext uri="{FF2B5EF4-FFF2-40B4-BE49-F238E27FC236}">
                <a16:creationId xmlns:a16="http://schemas.microsoft.com/office/drawing/2014/main" id="{1D619B2B-0BAD-9600-8D2C-4CE86DDE11C9}"/>
              </a:ext>
            </a:extLst>
          </p:cNvPr>
          <p:cNvGraphicFramePr>
            <a:graphicFrameLocks noChangeAspect="1"/>
          </p:cNvGraphicFramePr>
          <p:nvPr/>
        </p:nvGraphicFramePr>
        <p:xfrm>
          <a:off x="7749310" y="2837889"/>
          <a:ext cx="3884180" cy="1738263"/>
        </p:xfrm>
        <a:graphic>
          <a:graphicData uri="http://schemas.openxmlformats.org/presentationml/2006/ole">
            <mc:AlternateContent xmlns:mc="http://schemas.openxmlformats.org/markup-compatibility/2006">
              <mc:Choice xmlns:v="urn:schemas-microsoft-com:vml" Requires="v">
                <p:oleObj name="Bitmap Image" r:id="rId8" imgW="10482120" imgH="4691160" progId="Paint.Picture">
                  <p:embed/>
                </p:oleObj>
              </mc:Choice>
              <mc:Fallback>
                <p:oleObj name="Bitmap Image" r:id="rId8" imgW="10482120" imgH="4691160" progId="Paint.Picture">
                  <p:embed/>
                  <p:pic>
                    <p:nvPicPr>
                      <p:cNvPr id="8" name="Object 7">
                        <a:extLst>
                          <a:ext uri="{FF2B5EF4-FFF2-40B4-BE49-F238E27FC236}">
                            <a16:creationId xmlns:a16="http://schemas.microsoft.com/office/drawing/2014/main" id="{1D619B2B-0BAD-9600-8D2C-4CE86DDE11C9}"/>
                          </a:ext>
                        </a:extLst>
                      </p:cNvPr>
                      <p:cNvPicPr/>
                      <p:nvPr/>
                    </p:nvPicPr>
                    <p:blipFill>
                      <a:blip r:embed="rId9"/>
                      <a:stretch>
                        <a:fillRect/>
                      </a:stretch>
                    </p:blipFill>
                    <p:spPr>
                      <a:xfrm>
                        <a:off x="7749310" y="2837889"/>
                        <a:ext cx="3884180" cy="1738263"/>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BA4F4729-354A-AC4D-E193-0BAAF6033A65}"/>
              </a:ext>
            </a:extLst>
          </p:cNvPr>
          <p:cNvSpPr txBox="1"/>
          <p:nvPr/>
        </p:nvSpPr>
        <p:spPr bwMode="gray">
          <a:xfrm>
            <a:off x="71997" y="4024934"/>
            <a:ext cx="7797385" cy="261610"/>
          </a:xfrm>
          <a:prstGeom prst="rect">
            <a:avLst/>
          </a:prstGeom>
          <a:noFill/>
        </p:spPr>
        <p:txBody>
          <a:bodyPr wrap="square">
            <a:spAutoFit/>
          </a:bodyPr>
          <a:lstStyle/>
          <a:p>
            <a:r>
              <a:rPr lang="en-US" sz="1100" dirty="0"/>
              <a:t>[DeepMind 2019] “Grandmaster level in StarCraft II using multi-agent reinforcement learning”. </a:t>
            </a:r>
            <a:r>
              <a:rPr lang="en-US" sz="1100" i="1" dirty="0"/>
              <a:t>Nature</a:t>
            </a:r>
            <a:r>
              <a:rPr lang="en-US" sz="1100" dirty="0"/>
              <a:t> 57</a:t>
            </a:r>
          </a:p>
        </p:txBody>
      </p:sp>
      <p:grpSp>
        <p:nvGrpSpPr>
          <p:cNvPr id="3" name="Group 2">
            <a:extLst>
              <a:ext uri="{FF2B5EF4-FFF2-40B4-BE49-F238E27FC236}">
                <a16:creationId xmlns:a16="http://schemas.microsoft.com/office/drawing/2014/main" id="{7BCABDD9-B9FC-2CBC-D2DF-5BF508E706AF}"/>
              </a:ext>
            </a:extLst>
          </p:cNvPr>
          <p:cNvGrpSpPr/>
          <p:nvPr/>
        </p:nvGrpSpPr>
        <p:grpSpPr>
          <a:xfrm>
            <a:off x="182834" y="4665526"/>
            <a:ext cx="11743556" cy="2221680"/>
            <a:chOff x="182833" y="4665525"/>
            <a:chExt cx="11743556" cy="2221680"/>
          </a:xfrm>
        </p:grpSpPr>
        <p:cxnSp>
          <p:nvCxnSpPr>
            <p:cNvPr id="5" name="Straight Connector 4">
              <a:extLst>
                <a:ext uri="{FF2B5EF4-FFF2-40B4-BE49-F238E27FC236}">
                  <a16:creationId xmlns:a16="http://schemas.microsoft.com/office/drawing/2014/main" id="{C0D5782F-734F-AC7D-0703-923E088A6733}"/>
                </a:ext>
              </a:extLst>
            </p:cNvPr>
            <p:cNvCxnSpPr>
              <a:cxnSpLocks/>
            </p:cNvCxnSpPr>
            <p:nvPr/>
          </p:nvCxnSpPr>
          <p:spPr>
            <a:xfrm>
              <a:off x="280264" y="4665525"/>
              <a:ext cx="11646125" cy="0"/>
            </a:xfrm>
            <a:prstGeom prst="line">
              <a:avLst/>
            </a:prstGeom>
          </p:spPr>
          <p:style>
            <a:lnRef idx="1">
              <a:schemeClr val="accent3"/>
            </a:lnRef>
            <a:fillRef idx="0">
              <a:schemeClr val="accent3"/>
            </a:fillRef>
            <a:effectRef idx="0">
              <a:schemeClr val="accent3"/>
            </a:effectRef>
            <a:fontRef idx="minor">
              <a:schemeClr val="tx1"/>
            </a:fontRef>
          </p:style>
        </p:cxnSp>
        <p:sp>
          <p:nvSpPr>
            <p:cNvPr id="12" name="TextBox 11">
              <a:extLst>
                <a:ext uri="{FF2B5EF4-FFF2-40B4-BE49-F238E27FC236}">
                  <a16:creationId xmlns:a16="http://schemas.microsoft.com/office/drawing/2014/main" id="{1F80C96D-B551-FB70-54B4-52C4873B69E2}"/>
                </a:ext>
              </a:extLst>
            </p:cNvPr>
            <p:cNvSpPr txBox="1"/>
            <p:nvPr/>
          </p:nvSpPr>
          <p:spPr bwMode="gray">
            <a:xfrm>
              <a:off x="280264" y="5710086"/>
              <a:ext cx="7589119" cy="646331"/>
            </a:xfrm>
            <a:prstGeom prst="rect">
              <a:avLst/>
            </a:prstGeom>
            <a:solidFill>
              <a:schemeClr val="bg1">
                <a:lumMod val="95000"/>
              </a:schemeClr>
            </a:solidFill>
          </p:spPr>
          <p:txBody>
            <a:bodyPr wrap="square">
              <a:spAutoFit/>
            </a:bodyPr>
            <a:lstStyle/>
            <a:p>
              <a:r>
                <a:rPr lang="en-US" dirty="0">
                  <a:latin typeface="Arial" panose="020B0604020202020204" pitchFamily="34" charset="0"/>
                </a:rPr>
                <a:t>Self-play RL can achieve superhuman performance on a challenging multi-agent task, e.g., extremely long-temporal dependencies.</a:t>
              </a:r>
              <a:endParaRPr lang="en-US" dirty="0"/>
            </a:p>
          </p:txBody>
        </p:sp>
        <p:sp>
          <p:nvSpPr>
            <p:cNvPr id="13" name="TextBox 12">
              <a:extLst>
                <a:ext uri="{FF2B5EF4-FFF2-40B4-BE49-F238E27FC236}">
                  <a16:creationId xmlns:a16="http://schemas.microsoft.com/office/drawing/2014/main" id="{2441D4B4-C24A-962B-B2E7-AE80394A520C}"/>
                </a:ext>
              </a:extLst>
            </p:cNvPr>
            <p:cNvSpPr txBox="1"/>
            <p:nvPr/>
          </p:nvSpPr>
          <p:spPr>
            <a:xfrm>
              <a:off x="280264" y="4934348"/>
              <a:ext cx="7227395" cy="646331"/>
            </a:xfrm>
            <a:prstGeom prst="rect">
              <a:avLst/>
            </a:prstGeom>
            <a:noFill/>
          </p:spPr>
          <p:txBody>
            <a:bodyPr wrap="square">
              <a:spAutoFit/>
            </a:bodyPr>
            <a:lstStyle/>
            <a:p>
              <a:pPr>
                <a:lnSpc>
                  <a:spcPct val="90000"/>
                </a:lnSpc>
              </a:pPr>
              <a:r>
                <a:rPr lang="en-US" sz="2000" b="1" dirty="0" err="1"/>
                <a:t>OpenAI</a:t>
              </a:r>
              <a:r>
                <a:rPr lang="en-US" sz="2000" b="1" dirty="0"/>
                <a:t> Five</a:t>
              </a:r>
              <a:r>
                <a:rPr lang="en-US" sz="2000" dirty="0"/>
                <a:t> </a:t>
              </a:r>
              <a:r>
                <a:rPr lang="en-US" sz="2000" dirty="0">
                  <a:latin typeface="Arial" panose="020B0604020202020204" pitchFamily="34" charset="0"/>
                </a:rPr>
                <a:t>became the first AI system to defeat the world champions at a sports game </a:t>
              </a:r>
              <a:r>
                <a:rPr lang="en-US" sz="2000" b="1" dirty="0">
                  <a:solidFill>
                    <a:srgbClr val="000000"/>
                  </a:solidFill>
                  <a:latin typeface="+mj-lt"/>
                  <a:ea typeface="Verdana" panose="020B0604030504040204" pitchFamily="34" charset="0"/>
                </a:rPr>
                <a:t>[</a:t>
              </a:r>
              <a:r>
                <a:rPr lang="en-US" sz="2000" b="1" dirty="0" err="1">
                  <a:solidFill>
                    <a:srgbClr val="000000"/>
                  </a:solidFill>
                  <a:latin typeface="+mj-lt"/>
                  <a:ea typeface="Verdana" panose="020B0604030504040204" pitchFamily="34" charset="0"/>
                </a:rPr>
                <a:t>OpenAI</a:t>
              </a:r>
              <a:r>
                <a:rPr lang="en-US" sz="2000" b="1" dirty="0">
                  <a:solidFill>
                    <a:srgbClr val="000000"/>
                  </a:solidFill>
                  <a:latin typeface="+mj-lt"/>
                  <a:ea typeface="Verdana" panose="020B0604030504040204" pitchFamily="34" charset="0"/>
                </a:rPr>
                <a:t> 2019]</a:t>
              </a:r>
            </a:p>
          </p:txBody>
        </p:sp>
        <p:graphicFrame>
          <p:nvGraphicFramePr>
            <p:cNvPr id="14" name="Object 13">
              <a:extLst>
                <a:ext uri="{FF2B5EF4-FFF2-40B4-BE49-F238E27FC236}">
                  <a16:creationId xmlns:a16="http://schemas.microsoft.com/office/drawing/2014/main" id="{23CC0806-2DE1-EED8-7929-B469AD0A9CEA}"/>
                </a:ext>
              </a:extLst>
            </p:cNvPr>
            <p:cNvGraphicFramePr>
              <a:graphicFrameLocks noChangeAspect="1"/>
            </p:cNvGraphicFramePr>
            <p:nvPr/>
          </p:nvGraphicFramePr>
          <p:xfrm>
            <a:off x="7987322" y="4665525"/>
            <a:ext cx="3737650" cy="2221680"/>
          </p:xfrm>
          <a:graphic>
            <a:graphicData uri="http://schemas.openxmlformats.org/presentationml/2006/ole">
              <mc:AlternateContent xmlns:mc="http://schemas.openxmlformats.org/markup-compatibility/2006">
                <mc:Choice xmlns:v="urn:schemas-microsoft-com:vml" Requires="v">
                  <p:oleObj name="Bitmap Image" r:id="rId10" imgW="2724120" imgH="1619280" progId="Paint.Picture">
                    <p:embed/>
                  </p:oleObj>
                </mc:Choice>
                <mc:Fallback>
                  <p:oleObj name="Bitmap Image" r:id="rId10" imgW="2724120" imgH="1619280" progId="Paint.Picture">
                    <p:embed/>
                    <p:pic>
                      <p:nvPicPr>
                        <p:cNvPr id="14" name="Object 13">
                          <a:extLst>
                            <a:ext uri="{FF2B5EF4-FFF2-40B4-BE49-F238E27FC236}">
                              <a16:creationId xmlns:a16="http://schemas.microsoft.com/office/drawing/2014/main" id="{23CC0806-2DE1-EED8-7929-B469AD0A9CEA}"/>
                            </a:ext>
                          </a:extLst>
                        </p:cNvPr>
                        <p:cNvPicPr/>
                        <p:nvPr/>
                      </p:nvPicPr>
                      <p:blipFill>
                        <a:blip r:embed="rId11"/>
                        <a:stretch>
                          <a:fillRect/>
                        </a:stretch>
                      </p:blipFill>
                      <p:spPr>
                        <a:xfrm>
                          <a:off x="7987322" y="4665525"/>
                          <a:ext cx="3737650" cy="2221680"/>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66FB79C5-C491-5599-0DF6-4EC9A1C393F6}"/>
                </a:ext>
              </a:extLst>
            </p:cNvPr>
            <p:cNvSpPr txBox="1"/>
            <p:nvPr/>
          </p:nvSpPr>
          <p:spPr bwMode="gray">
            <a:xfrm>
              <a:off x="182833" y="6546777"/>
              <a:ext cx="7426036" cy="276999"/>
            </a:xfrm>
            <a:prstGeom prst="rect">
              <a:avLst/>
            </a:prstGeom>
            <a:noFill/>
          </p:spPr>
          <p:txBody>
            <a:bodyPr wrap="square">
              <a:spAutoFit/>
            </a:bodyPr>
            <a:lstStyle/>
            <a:p>
              <a:pPr defTabSz="914377">
                <a:defRPr/>
              </a:pPr>
              <a:r>
                <a:rPr lang="en-US" sz="1200" dirty="0"/>
                <a:t>[</a:t>
              </a:r>
              <a:r>
                <a:rPr lang="en-US" sz="1200" dirty="0" err="1"/>
                <a:t>OpenAI</a:t>
              </a:r>
              <a:r>
                <a:rPr lang="en-US" sz="1200" dirty="0"/>
                <a:t> 2019] "Dota 2 with large scale deep reinforcement learning." </a:t>
              </a:r>
              <a:r>
                <a:rPr lang="en-US" sz="1200" i="1" dirty="0"/>
                <a:t>arXiv:1912.06680</a:t>
              </a:r>
              <a:r>
                <a:rPr lang="en-US" sz="1200" dirty="0"/>
                <a:t>.</a:t>
              </a:r>
            </a:p>
          </p:txBody>
        </p:sp>
      </p:grpSp>
      <p:pic>
        <p:nvPicPr>
          <p:cNvPr id="18" name="Audio 17">
            <a:hlinkClick r:id="" action="ppaction://media"/>
            <a:extLst>
              <a:ext uri="{FF2B5EF4-FFF2-40B4-BE49-F238E27FC236}">
                <a16:creationId xmlns:a16="http://schemas.microsoft.com/office/drawing/2014/main" id="{1EB6A046-AC20-B628-72D8-81D1CEECCBA7}"/>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354834208"/>
      </p:ext>
    </p:extLst>
  </p:cSld>
  <p:clrMapOvr>
    <a:masterClrMapping/>
  </p:clrMapOvr>
  <p:transition advTm="4584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14C5-998D-41ED-B473-68F87EE9894B}"/>
              </a:ext>
            </a:extLst>
          </p:cNvPr>
          <p:cNvSpPr>
            <a:spLocks noGrp="1"/>
          </p:cNvSpPr>
          <p:nvPr>
            <p:ph type="title"/>
          </p:nvPr>
        </p:nvSpPr>
        <p:spPr>
          <a:xfrm>
            <a:off x="238126" y="195310"/>
            <a:ext cx="9324975" cy="1195343"/>
          </a:xfrm>
        </p:spPr>
        <p:txBody>
          <a:bodyPr>
            <a:normAutofit fontScale="90000"/>
          </a:bodyPr>
          <a:lstStyle/>
          <a:p>
            <a:r>
              <a:rPr lang="en-US" sz="3600" b="1" dirty="0">
                <a:solidFill>
                  <a:srgbClr val="000000"/>
                </a:solidFill>
                <a:ea typeface="Verdana" panose="020B0604030504040204" pitchFamily="34" charset="0"/>
              </a:rPr>
              <a:t>However</a:t>
            </a:r>
            <a:r>
              <a:rPr lang="en-US" sz="3600" dirty="0">
                <a:solidFill>
                  <a:srgbClr val="000000"/>
                </a:solidFill>
                <a:ea typeface="Verdana" panose="020B0604030504040204" pitchFamily="34" charset="0"/>
              </a:rPr>
              <a:t> </a:t>
            </a:r>
            <a:br>
              <a:rPr lang="en-US" sz="3600" dirty="0">
                <a:solidFill>
                  <a:srgbClr val="000000"/>
                </a:solidFill>
                <a:ea typeface="Verdana" panose="020B0604030504040204" pitchFamily="34" charset="0"/>
              </a:rPr>
            </a:br>
            <a:r>
              <a:rPr lang="en-US" sz="3600" dirty="0">
                <a:solidFill>
                  <a:srgbClr val="000000"/>
                </a:solidFill>
                <a:ea typeface="Verdana" panose="020B0604030504040204" pitchFamily="34" charset="0"/>
              </a:rPr>
              <a:t>AI systems are not being deployed</a:t>
            </a:r>
            <a:endParaRPr lang="en-US" sz="2000" dirty="0"/>
          </a:p>
        </p:txBody>
      </p:sp>
      <p:sp>
        <p:nvSpPr>
          <p:cNvPr id="3" name="Content Placeholder 2">
            <a:extLst>
              <a:ext uri="{FF2B5EF4-FFF2-40B4-BE49-F238E27FC236}">
                <a16:creationId xmlns:a16="http://schemas.microsoft.com/office/drawing/2014/main" id="{97DB5E6C-915A-4575-A3C4-599BE07BCC41}"/>
              </a:ext>
            </a:extLst>
          </p:cNvPr>
          <p:cNvSpPr>
            <a:spLocks noGrp="1"/>
          </p:cNvSpPr>
          <p:nvPr>
            <p:ph idx="1"/>
          </p:nvPr>
        </p:nvSpPr>
        <p:spPr>
          <a:xfrm>
            <a:off x="347479" y="1645653"/>
            <a:ext cx="7510647" cy="1982977"/>
          </a:xfrm>
        </p:spPr>
        <p:txBody>
          <a:bodyPr>
            <a:noAutofit/>
          </a:bodyPr>
          <a:lstStyle/>
          <a:p>
            <a:pPr marL="342891" indent="-342891">
              <a:spcBef>
                <a:spcPts val="0"/>
              </a:spcBef>
              <a:buFont typeface="Arial" panose="020B0604020202020204" pitchFamily="34" charset="0"/>
              <a:buChar char="•"/>
            </a:pPr>
            <a:r>
              <a:rPr lang="en-US" sz="2000" b="1" dirty="0">
                <a:solidFill>
                  <a:srgbClr val="000000"/>
                </a:solidFill>
                <a:latin typeface="+mj-lt"/>
                <a:ea typeface="Verdana" panose="020B0604030504040204" pitchFamily="34" charset="0"/>
              </a:rPr>
              <a:t>55%</a:t>
            </a:r>
            <a:r>
              <a:rPr lang="en-US" sz="2000" dirty="0">
                <a:solidFill>
                  <a:srgbClr val="000000"/>
                </a:solidFill>
                <a:latin typeface="+mj-lt"/>
                <a:ea typeface="Verdana" panose="020B0604030504040204" pitchFamily="34" charset="0"/>
              </a:rPr>
              <a:t> of companies surveyed haven't deployed a machine learning model </a:t>
            </a:r>
            <a:r>
              <a:rPr lang="en-US" sz="2000" b="1" dirty="0">
                <a:solidFill>
                  <a:srgbClr val="000000"/>
                </a:solidFill>
                <a:latin typeface="+mj-lt"/>
                <a:ea typeface="Verdana" panose="020B0604030504040204" pitchFamily="34" charset="0"/>
              </a:rPr>
              <a:t>[</a:t>
            </a:r>
            <a:r>
              <a:rPr lang="en-US" sz="2000" b="1" dirty="0" err="1">
                <a:solidFill>
                  <a:srgbClr val="000000"/>
                </a:solidFill>
                <a:latin typeface="+mj-lt"/>
                <a:ea typeface="Verdana" panose="020B0604030504040204" pitchFamily="34" charset="0"/>
              </a:rPr>
              <a:t>Algorithmia</a:t>
            </a:r>
            <a:r>
              <a:rPr lang="en-US" sz="2000" b="1" dirty="0">
                <a:solidFill>
                  <a:srgbClr val="000000"/>
                </a:solidFill>
                <a:latin typeface="+mj-lt"/>
                <a:ea typeface="Verdana" panose="020B0604030504040204" pitchFamily="34" charset="0"/>
              </a:rPr>
              <a:t> 2020]</a:t>
            </a:r>
          </a:p>
          <a:p>
            <a:pPr marL="342891" indent="-342891">
              <a:spcBef>
                <a:spcPts val="0"/>
              </a:spcBef>
              <a:buFont typeface="Arial" panose="020B0604020202020204" pitchFamily="34" charset="0"/>
              <a:buChar char="•"/>
            </a:pPr>
            <a:endParaRPr lang="en-US" sz="2000" b="1" dirty="0">
              <a:solidFill>
                <a:srgbClr val="000000"/>
              </a:solidFill>
              <a:latin typeface="+mj-lt"/>
              <a:ea typeface="Verdana" panose="020B0604030504040204" pitchFamily="34" charset="0"/>
            </a:endParaRPr>
          </a:p>
          <a:p>
            <a:pPr marL="342891" indent="-342891">
              <a:spcBef>
                <a:spcPts val="0"/>
              </a:spcBef>
              <a:buFont typeface="Arial" panose="020B0604020202020204" pitchFamily="34" charset="0"/>
              <a:buChar char="•"/>
            </a:pPr>
            <a:r>
              <a:rPr lang="en-US" sz="2000" b="1" dirty="0">
                <a:solidFill>
                  <a:srgbClr val="000000"/>
                </a:solidFill>
                <a:latin typeface="+mj-lt"/>
                <a:ea typeface="Verdana" panose="020B0604030504040204" pitchFamily="34" charset="0"/>
              </a:rPr>
              <a:t>72% </a:t>
            </a:r>
            <a:r>
              <a:rPr lang="en-US" sz="2000" dirty="0">
                <a:solidFill>
                  <a:srgbClr val="000000"/>
                </a:solidFill>
                <a:latin typeface="+mj-lt"/>
                <a:ea typeface="Verdana" panose="020B0604030504040204" pitchFamily="34" charset="0"/>
              </a:rPr>
              <a:t>that began AI pilots before 2019 haven’t deployed a single system yet </a:t>
            </a:r>
            <a:r>
              <a:rPr lang="en-US" sz="2000" b="1" dirty="0">
                <a:solidFill>
                  <a:srgbClr val="000000"/>
                </a:solidFill>
                <a:latin typeface="+mj-lt"/>
                <a:ea typeface="Verdana" panose="020B0604030504040204" pitchFamily="34" charset="0"/>
              </a:rPr>
              <a:t>[Capgemini 2020]</a:t>
            </a:r>
          </a:p>
          <a:p>
            <a:pPr>
              <a:spcBef>
                <a:spcPts val="0"/>
              </a:spcBef>
            </a:pPr>
            <a:endParaRPr lang="en-US" sz="2000" b="1" dirty="0">
              <a:solidFill>
                <a:srgbClr val="000000"/>
              </a:solidFill>
              <a:latin typeface="+mj-lt"/>
              <a:ea typeface="Verdana" panose="020B0604030504040204" pitchFamily="34" charset="0"/>
            </a:endParaRPr>
          </a:p>
          <a:p>
            <a:pPr>
              <a:lnSpc>
                <a:spcPct val="170000"/>
              </a:lnSpc>
            </a:pPr>
            <a:endParaRPr lang="en-US" sz="2000" dirty="0"/>
          </a:p>
        </p:txBody>
      </p:sp>
      <p:pic>
        <p:nvPicPr>
          <p:cNvPr id="4" name="Picture 3" descr="Chart&#10;&#10;Description automatically generated">
            <a:extLst>
              <a:ext uri="{FF2B5EF4-FFF2-40B4-BE49-F238E27FC236}">
                <a16:creationId xmlns:a16="http://schemas.microsoft.com/office/drawing/2014/main" id="{48A7085F-72B3-4208-94E1-3677A5DF04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46720" y="1825626"/>
            <a:ext cx="3926205" cy="3733783"/>
          </a:xfrm>
          <a:prstGeom prst="rect">
            <a:avLst/>
          </a:prstGeom>
        </p:spPr>
      </p:pic>
      <p:sp>
        <p:nvSpPr>
          <p:cNvPr id="6" name="TextBox 5">
            <a:extLst>
              <a:ext uri="{FF2B5EF4-FFF2-40B4-BE49-F238E27FC236}">
                <a16:creationId xmlns:a16="http://schemas.microsoft.com/office/drawing/2014/main" id="{58315063-586D-4538-A423-A2C1E1151D0D}"/>
              </a:ext>
            </a:extLst>
          </p:cNvPr>
          <p:cNvSpPr txBox="1"/>
          <p:nvPr/>
        </p:nvSpPr>
        <p:spPr>
          <a:xfrm>
            <a:off x="704849" y="3855355"/>
            <a:ext cx="6493779" cy="1261884"/>
          </a:xfrm>
          <a:prstGeom prst="rect">
            <a:avLst/>
          </a:prstGeom>
          <a:noFill/>
        </p:spPr>
        <p:txBody>
          <a:bodyPr wrap="square">
            <a:spAutoFit/>
          </a:bodyPr>
          <a:lstStyle/>
          <a:p>
            <a:r>
              <a:rPr lang="en-US" sz="2000" b="1" dirty="0">
                <a:solidFill>
                  <a:srgbClr val="000000"/>
                </a:solidFill>
                <a:latin typeface="+mj-lt"/>
                <a:ea typeface="Verdana" panose="020B0604030504040204" pitchFamily="34" charset="0"/>
              </a:rPr>
              <a:t>Why?</a:t>
            </a:r>
            <a:r>
              <a:rPr lang="en-US" sz="2000" dirty="0">
                <a:solidFill>
                  <a:srgbClr val="000000"/>
                </a:solidFill>
                <a:latin typeface="+mj-lt"/>
                <a:ea typeface="Verdana" panose="020B0604030504040204" pitchFamily="34" charset="0"/>
              </a:rPr>
              <a:t> Current models cannot </a:t>
            </a:r>
            <a:r>
              <a:rPr lang="en-US" sz="2000" b="1" u="sng" dirty="0">
                <a:solidFill>
                  <a:srgbClr val="000000"/>
                </a:solidFill>
                <a:latin typeface="+mj-lt"/>
                <a:ea typeface="Verdana" panose="020B0604030504040204" pitchFamily="34" charset="0"/>
              </a:rPr>
              <a:t>adapt</a:t>
            </a:r>
            <a:r>
              <a:rPr lang="en-US" sz="2000" dirty="0">
                <a:solidFill>
                  <a:srgbClr val="000000"/>
                </a:solidFill>
                <a:latin typeface="+mj-lt"/>
                <a:ea typeface="Verdana" panose="020B0604030504040204" pitchFamily="34" charset="0"/>
              </a:rPr>
              <a:t> to more complex and evolving realities - </a:t>
            </a:r>
            <a:r>
              <a:rPr lang="en-US" sz="2000" u="sng" dirty="0">
                <a:solidFill>
                  <a:srgbClr val="000000"/>
                </a:solidFill>
                <a:latin typeface="+mj-lt"/>
                <a:ea typeface="Verdana" panose="020B0604030504040204" pitchFamily="34" charset="0"/>
              </a:rPr>
              <a:t>adversarial environment</a:t>
            </a:r>
          </a:p>
          <a:p>
            <a:endParaRPr lang="en-US" sz="1600" dirty="0">
              <a:latin typeface="+mj-lt"/>
              <a:ea typeface="Verdana" panose="020B0604030504040204" pitchFamily="34" charset="0"/>
            </a:endParaRPr>
          </a:p>
        </p:txBody>
      </p:sp>
      <p:sp>
        <p:nvSpPr>
          <p:cNvPr id="8" name="TextBox 7">
            <a:extLst>
              <a:ext uri="{FF2B5EF4-FFF2-40B4-BE49-F238E27FC236}">
                <a16:creationId xmlns:a16="http://schemas.microsoft.com/office/drawing/2014/main" id="{0F587183-EB33-47CB-A1CD-7E9B96AC23A7}"/>
              </a:ext>
            </a:extLst>
          </p:cNvPr>
          <p:cNvSpPr txBox="1"/>
          <p:nvPr/>
        </p:nvSpPr>
        <p:spPr>
          <a:xfrm>
            <a:off x="2098357" y="5801889"/>
            <a:ext cx="6877963" cy="400110"/>
          </a:xfrm>
          <a:prstGeom prst="rect">
            <a:avLst/>
          </a:prstGeom>
          <a:solidFill>
            <a:schemeClr val="accent3">
              <a:lumMod val="20000"/>
              <a:lumOff val="80000"/>
            </a:schemeClr>
          </a:solidFill>
        </p:spPr>
        <p:txBody>
          <a:bodyPr wrap="square">
            <a:spAutoFit/>
          </a:bodyPr>
          <a:lstStyle/>
          <a:p>
            <a:r>
              <a:rPr lang="en-US" sz="2000" b="1" dirty="0">
                <a:latin typeface="+mj-lt"/>
                <a:ea typeface="Verdana" panose="020B0604030504040204" pitchFamily="34" charset="0"/>
              </a:rPr>
              <a:t>Problem?</a:t>
            </a:r>
            <a:r>
              <a:rPr lang="en-US" sz="2000" dirty="0">
                <a:latin typeface="+mj-lt"/>
                <a:ea typeface="Verdana" panose="020B0604030504040204" pitchFamily="34" charset="0"/>
              </a:rPr>
              <a:t> Lack of Robustness in AI Systems</a:t>
            </a:r>
          </a:p>
        </p:txBody>
      </p:sp>
      <p:sp>
        <p:nvSpPr>
          <p:cNvPr id="12" name="TextBox 11">
            <a:extLst>
              <a:ext uri="{FF2B5EF4-FFF2-40B4-BE49-F238E27FC236}">
                <a16:creationId xmlns:a16="http://schemas.microsoft.com/office/drawing/2014/main" id="{6A2B4582-4826-4D00-B076-4B3F4A3D8C46}"/>
              </a:ext>
            </a:extLst>
          </p:cNvPr>
          <p:cNvSpPr txBox="1"/>
          <p:nvPr/>
        </p:nvSpPr>
        <p:spPr bwMode="gray">
          <a:xfrm>
            <a:off x="9915525" y="5553514"/>
            <a:ext cx="2276475" cy="369332"/>
          </a:xfrm>
          <a:prstGeom prst="rect">
            <a:avLst/>
          </a:prstGeom>
          <a:noFill/>
        </p:spPr>
        <p:txBody>
          <a:bodyPr wrap="square">
            <a:spAutoFit/>
          </a:bodyPr>
          <a:lstStyle/>
          <a:p>
            <a:r>
              <a:rPr lang="en-US" b="1" dirty="0">
                <a:solidFill>
                  <a:srgbClr val="000000"/>
                </a:solidFill>
                <a:latin typeface="+mj-lt"/>
                <a:ea typeface="Verdana" panose="020B0604030504040204" pitchFamily="34" charset="0"/>
              </a:rPr>
              <a:t>[Gartner 2020]</a:t>
            </a:r>
          </a:p>
        </p:txBody>
      </p:sp>
      <p:sp>
        <p:nvSpPr>
          <p:cNvPr id="9" name="TextBox 8">
            <a:extLst>
              <a:ext uri="{FF2B5EF4-FFF2-40B4-BE49-F238E27FC236}">
                <a16:creationId xmlns:a16="http://schemas.microsoft.com/office/drawing/2014/main" id="{25B4AFA2-1B2E-4E2A-8FC6-4555ABFA95A6}"/>
              </a:ext>
            </a:extLst>
          </p:cNvPr>
          <p:cNvSpPr txBox="1"/>
          <p:nvPr/>
        </p:nvSpPr>
        <p:spPr bwMode="gray">
          <a:xfrm>
            <a:off x="3170199" y="6201998"/>
            <a:ext cx="5422079" cy="369332"/>
          </a:xfrm>
          <a:prstGeom prst="rect">
            <a:avLst/>
          </a:prstGeom>
          <a:noFill/>
        </p:spPr>
        <p:txBody>
          <a:bodyPr wrap="square">
            <a:spAutoFit/>
          </a:bodyPr>
          <a:lstStyle/>
          <a:p>
            <a:r>
              <a:rPr lang="en-US" b="1" dirty="0"/>
              <a:t>[Jordan 2019], [</a:t>
            </a:r>
            <a:r>
              <a:rPr lang="en-US" b="1" dirty="0" err="1"/>
              <a:t>D’Amour</a:t>
            </a:r>
            <a:r>
              <a:rPr lang="en-US" b="1" dirty="0"/>
              <a:t> et al. 2020] </a:t>
            </a:r>
            <a:endParaRPr lang="en-US" dirty="0"/>
          </a:p>
        </p:txBody>
      </p:sp>
      <p:pic>
        <p:nvPicPr>
          <p:cNvPr id="15" name="Audio 14">
            <a:hlinkClick r:id="" action="ppaction://media"/>
            <a:extLst>
              <a:ext uri="{FF2B5EF4-FFF2-40B4-BE49-F238E27FC236}">
                <a16:creationId xmlns:a16="http://schemas.microsoft.com/office/drawing/2014/main" id="{4D2FA0D5-6B1E-CF71-3CF6-5FE5BB123C6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1472521065"/>
      </p:ext>
    </p:extLst>
  </p:cSld>
  <p:clrMapOvr>
    <a:masterClrMapping/>
  </p:clrMapOvr>
  <p:transition advTm="2268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5"/>
                </p:tgtEl>
              </p:cMediaNode>
            </p:audio>
          </p:childTnLst>
        </p:cTn>
      </p:par>
    </p:tnLst>
    <p:bldLst>
      <p:bldP spid="6" grpId="0"/>
      <p:bldP spid="8"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7DA3515-864D-4CE2-85CE-DC153F2F063B}"/>
              </a:ext>
            </a:extLst>
          </p:cNvPr>
          <p:cNvSpPr/>
          <p:nvPr/>
        </p:nvSpPr>
        <p:spPr>
          <a:xfrm>
            <a:off x="6092828" y="3759075"/>
            <a:ext cx="2725985" cy="2039112"/>
          </a:xfrm>
          <a:prstGeom prst="rect">
            <a:avLst/>
          </a:prstGeom>
          <a:solidFill>
            <a:schemeClr val="accent3">
              <a:lumMod val="40000"/>
              <a:lumOff val="6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6CC40370-66B3-43E3-9FB2-3C9CC7A6C346}"/>
              </a:ext>
            </a:extLst>
          </p:cNvPr>
          <p:cNvSpPr>
            <a:spLocks noGrp="1"/>
          </p:cNvSpPr>
          <p:nvPr>
            <p:ph type="title"/>
          </p:nvPr>
        </p:nvSpPr>
        <p:spPr>
          <a:xfrm>
            <a:off x="321415" y="180197"/>
            <a:ext cx="10515600" cy="1325563"/>
          </a:xfrm>
        </p:spPr>
        <p:txBody>
          <a:bodyPr/>
          <a:lstStyle/>
          <a:p>
            <a:r>
              <a:rPr lang="en-US" b="1" dirty="0"/>
              <a:t>The Nature of the Problem</a:t>
            </a:r>
            <a:br>
              <a:rPr lang="en-US" dirty="0"/>
            </a:br>
            <a:r>
              <a:rPr lang="en-US" dirty="0"/>
              <a:t> Structure vs Frequency</a:t>
            </a:r>
          </a:p>
        </p:txBody>
      </p:sp>
      <p:cxnSp>
        <p:nvCxnSpPr>
          <p:cNvPr id="8" name="Straight Arrow Connector 7">
            <a:extLst>
              <a:ext uri="{FF2B5EF4-FFF2-40B4-BE49-F238E27FC236}">
                <a16:creationId xmlns:a16="http://schemas.microsoft.com/office/drawing/2014/main" id="{DBC2B3E6-568E-4A2A-8F40-85E210B5963D}"/>
              </a:ext>
            </a:extLst>
          </p:cNvPr>
          <p:cNvCxnSpPr>
            <a:cxnSpLocks/>
          </p:cNvCxnSpPr>
          <p:nvPr/>
        </p:nvCxnSpPr>
        <p:spPr>
          <a:xfrm flipV="1">
            <a:off x="3116773" y="1501851"/>
            <a:ext cx="0" cy="436299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A94818C2-5010-4ED4-A143-E4C70C31B638}"/>
              </a:ext>
            </a:extLst>
          </p:cNvPr>
          <p:cNvCxnSpPr>
            <a:cxnSpLocks/>
          </p:cNvCxnSpPr>
          <p:nvPr/>
        </p:nvCxnSpPr>
        <p:spPr>
          <a:xfrm>
            <a:off x="3116774" y="5864847"/>
            <a:ext cx="6719999"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7DC12F65-0908-4D42-9487-3873DE0C05EC}"/>
              </a:ext>
            </a:extLst>
          </p:cNvPr>
          <p:cNvSpPr txBox="1"/>
          <p:nvPr/>
        </p:nvSpPr>
        <p:spPr>
          <a:xfrm>
            <a:off x="9436331" y="5943074"/>
            <a:ext cx="2132277" cy="707886"/>
          </a:xfrm>
          <a:prstGeom prst="rect">
            <a:avLst/>
          </a:prstGeom>
          <a:noFill/>
        </p:spPr>
        <p:txBody>
          <a:bodyPr wrap="square" rtlCol="0">
            <a:spAutoFit/>
          </a:bodyPr>
          <a:lstStyle/>
          <a:p>
            <a:pPr algn="ctr"/>
            <a:r>
              <a:rPr lang="en-US" sz="2000" b="1" dirty="0"/>
              <a:t>Frequency of events</a:t>
            </a:r>
          </a:p>
        </p:txBody>
      </p:sp>
      <p:sp>
        <p:nvSpPr>
          <p:cNvPr id="11" name="TextBox 10">
            <a:extLst>
              <a:ext uri="{FF2B5EF4-FFF2-40B4-BE49-F238E27FC236}">
                <a16:creationId xmlns:a16="http://schemas.microsoft.com/office/drawing/2014/main" id="{11E983A2-71EC-4298-996F-44E7A479756A}"/>
              </a:ext>
            </a:extLst>
          </p:cNvPr>
          <p:cNvSpPr txBox="1"/>
          <p:nvPr/>
        </p:nvSpPr>
        <p:spPr>
          <a:xfrm>
            <a:off x="1371954" y="1509650"/>
            <a:ext cx="1653489" cy="707886"/>
          </a:xfrm>
          <a:prstGeom prst="rect">
            <a:avLst/>
          </a:prstGeom>
          <a:noFill/>
        </p:spPr>
        <p:txBody>
          <a:bodyPr wrap="square" rtlCol="0">
            <a:spAutoFit/>
          </a:bodyPr>
          <a:lstStyle/>
          <a:p>
            <a:pPr algn="ctr"/>
            <a:r>
              <a:rPr lang="en-US" sz="2000" b="1" dirty="0"/>
              <a:t>Degree of  structure</a:t>
            </a:r>
          </a:p>
        </p:txBody>
      </p:sp>
      <p:sp>
        <p:nvSpPr>
          <p:cNvPr id="12" name="TextBox 11">
            <a:extLst>
              <a:ext uri="{FF2B5EF4-FFF2-40B4-BE49-F238E27FC236}">
                <a16:creationId xmlns:a16="http://schemas.microsoft.com/office/drawing/2014/main" id="{FEBBB7A7-57DB-4D24-82D4-AD2828323FAE}"/>
              </a:ext>
            </a:extLst>
          </p:cNvPr>
          <p:cNvSpPr txBox="1"/>
          <p:nvPr/>
        </p:nvSpPr>
        <p:spPr>
          <a:xfrm>
            <a:off x="3160585" y="5868925"/>
            <a:ext cx="2715167" cy="646331"/>
          </a:xfrm>
          <a:prstGeom prst="rect">
            <a:avLst/>
          </a:prstGeom>
          <a:noFill/>
        </p:spPr>
        <p:txBody>
          <a:bodyPr wrap="square" rtlCol="0">
            <a:spAutoFit/>
          </a:bodyPr>
          <a:lstStyle/>
          <a:p>
            <a:pPr algn="ctr"/>
            <a:r>
              <a:rPr lang="en-US" dirty="0"/>
              <a:t>Sparse</a:t>
            </a:r>
          </a:p>
          <a:p>
            <a:pPr algn="ctr"/>
            <a:r>
              <a:rPr lang="en-US" dirty="0"/>
              <a:t>(causal associations)</a:t>
            </a:r>
          </a:p>
        </p:txBody>
      </p:sp>
      <p:sp>
        <p:nvSpPr>
          <p:cNvPr id="13" name="TextBox 12">
            <a:extLst>
              <a:ext uri="{FF2B5EF4-FFF2-40B4-BE49-F238E27FC236}">
                <a16:creationId xmlns:a16="http://schemas.microsoft.com/office/drawing/2014/main" id="{55354912-3DD6-4F90-B57E-BD742590803E}"/>
              </a:ext>
            </a:extLst>
          </p:cNvPr>
          <p:cNvSpPr txBox="1"/>
          <p:nvPr/>
        </p:nvSpPr>
        <p:spPr>
          <a:xfrm>
            <a:off x="6143971" y="5864848"/>
            <a:ext cx="3126167" cy="646331"/>
          </a:xfrm>
          <a:prstGeom prst="rect">
            <a:avLst/>
          </a:prstGeom>
          <a:noFill/>
        </p:spPr>
        <p:txBody>
          <a:bodyPr wrap="square" rtlCol="0">
            <a:spAutoFit/>
          </a:bodyPr>
          <a:lstStyle/>
          <a:p>
            <a:pPr algn="ctr"/>
            <a:r>
              <a:rPr lang="en-US" dirty="0"/>
              <a:t>High </a:t>
            </a:r>
          </a:p>
          <a:p>
            <a:pPr algn="ctr"/>
            <a:r>
              <a:rPr lang="en-US" dirty="0"/>
              <a:t>(accidental associations)</a:t>
            </a:r>
          </a:p>
        </p:txBody>
      </p:sp>
      <p:sp>
        <p:nvSpPr>
          <p:cNvPr id="14" name="TextBox 13">
            <a:extLst>
              <a:ext uri="{FF2B5EF4-FFF2-40B4-BE49-F238E27FC236}">
                <a16:creationId xmlns:a16="http://schemas.microsoft.com/office/drawing/2014/main" id="{C71DEE34-C039-43FE-8660-A01FEE330D66}"/>
              </a:ext>
            </a:extLst>
          </p:cNvPr>
          <p:cNvSpPr txBox="1"/>
          <p:nvPr/>
        </p:nvSpPr>
        <p:spPr>
          <a:xfrm>
            <a:off x="613915" y="4459428"/>
            <a:ext cx="2320197" cy="646331"/>
          </a:xfrm>
          <a:prstGeom prst="rect">
            <a:avLst/>
          </a:prstGeom>
          <a:noFill/>
        </p:spPr>
        <p:txBody>
          <a:bodyPr wrap="square" rtlCol="0">
            <a:spAutoFit/>
          </a:bodyPr>
          <a:lstStyle/>
          <a:p>
            <a:pPr algn="ctr"/>
            <a:r>
              <a:rPr lang="en-US" dirty="0"/>
              <a:t>Medium</a:t>
            </a:r>
          </a:p>
          <a:p>
            <a:pPr algn="ctr"/>
            <a:r>
              <a:rPr lang="en-US" dirty="0"/>
              <a:t>(under-specified)</a:t>
            </a:r>
          </a:p>
        </p:txBody>
      </p:sp>
      <p:sp>
        <p:nvSpPr>
          <p:cNvPr id="15" name="TextBox 14">
            <a:extLst>
              <a:ext uri="{FF2B5EF4-FFF2-40B4-BE49-F238E27FC236}">
                <a16:creationId xmlns:a16="http://schemas.microsoft.com/office/drawing/2014/main" id="{04E0E585-FC8D-4D40-8F54-4D249AD79E38}"/>
              </a:ext>
            </a:extLst>
          </p:cNvPr>
          <p:cNvSpPr txBox="1"/>
          <p:nvPr/>
        </p:nvSpPr>
        <p:spPr>
          <a:xfrm>
            <a:off x="218945" y="2504249"/>
            <a:ext cx="2971935" cy="646331"/>
          </a:xfrm>
          <a:prstGeom prst="rect">
            <a:avLst/>
          </a:prstGeom>
          <a:noFill/>
        </p:spPr>
        <p:txBody>
          <a:bodyPr wrap="square" rtlCol="0">
            <a:spAutoFit/>
          </a:bodyPr>
          <a:lstStyle/>
          <a:p>
            <a:pPr algn="ctr"/>
            <a:r>
              <a:rPr lang="en-US" dirty="0"/>
              <a:t>Strong</a:t>
            </a:r>
          </a:p>
          <a:p>
            <a:pPr algn="ctr"/>
            <a:r>
              <a:rPr lang="en-US" dirty="0"/>
              <a:t>(well-constrained)</a:t>
            </a:r>
          </a:p>
        </p:txBody>
      </p:sp>
      <p:sp>
        <p:nvSpPr>
          <p:cNvPr id="7" name="Rectangle 6">
            <a:extLst>
              <a:ext uri="{FF2B5EF4-FFF2-40B4-BE49-F238E27FC236}">
                <a16:creationId xmlns:a16="http://schemas.microsoft.com/office/drawing/2014/main" id="{190238F2-4640-46AE-9C84-1234DAF9F139}"/>
              </a:ext>
            </a:extLst>
          </p:cNvPr>
          <p:cNvSpPr/>
          <p:nvPr/>
        </p:nvSpPr>
        <p:spPr>
          <a:xfrm>
            <a:off x="6063574" y="3745169"/>
            <a:ext cx="2725985" cy="203825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Human laws</a:t>
            </a:r>
          </a:p>
          <a:p>
            <a:pPr algn="ctr"/>
            <a:r>
              <a:rPr lang="en-US" i="1" dirty="0"/>
              <a:t>human-in-the loop</a:t>
            </a:r>
          </a:p>
          <a:p>
            <a:pPr algn="ctr"/>
            <a:r>
              <a:rPr lang="en-US" i="1" dirty="0"/>
              <a:t>image &amp; text interfaces</a:t>
            </a:r>
          </a:p>
        </p:txBody>
      </p:sp>
      <p:sp>
        <p:nvSpPr>
          <p:cNvPr id="20" name="TextBox 19">
            <a:extLst>
              <a:ext uri="{FF2B5EF4-FFF2-40B4-BE49-F238E27FC236}">
                <a16:creationId xmlns:a16="http://schemas.microsoft.com/office/drawing/2014/main" id="{A1F76D83-8EF6-4A92-82B5-EBC00307EA2E}"/>
              </a:ext>
            </a:extLst>
          </p:cNvPr>
          <p:cNvSpPr txBox="1"/>
          <p:nvPr/>
        </p:nvSpPr>
        <p:spPr>
          <a:xfrm>
            <a:off x="8435176" y="3778488"/>
            <a:ext cx="348172" cy="369332"/>
          </a:xfrm>
          <a:prstGeom prst="rect">
            <a:avLst/>
          </a:prstGeom>
          <a:noFill/>
          <a:ln>
            <a:noFill/>
          </a:ln>
        </p:spPr>
        <p:txBody>
          <a:bodyPr wrap="none" rtlCol="0">
            <a:spAutoFit/>
          </a:bodyPr>
          <a:lstStyle/>
          <a:p>
            <a:r>
              <a:rPr lang="en-US" b="1" dirty="0">
                <a:solidFill>
                  <a:schemeClr val="tx1">
                    <a:lumMod val="75000"/>
                    <a:lumOff val="25000"/>
                  </a:schemeClr>
                </a:solidFill>
              </a:rPr>
              <a:t>3</a:t>
            </a:r>
          </a:p>
        </p:txBody>
      </p:sp>
      <p:sp>
        <p:nvSpPr>
          <p:cNvPr id="28" name="Rectangle 27">
            <a:extLst>
              <a:ext uri="{FF2B5EF4-FFF2-40B4-BE49-F238E27FC236}">
                <a16:creationId xmlns:a16="http://schemas.microsoft.com/office/drawing/2014/main" id="{7CF942F2-E30A-4E6C-8B0E-B7686D17B2BC}"/>
              </a:ext>
            </a:extLst>
          </p:cNvPr>
          <p:cNvSpPr/>
          <p:nvPr/>
        </p:nvSpPr>
        <p:spPr>
          <a:xfrm>
            <a:off x="6093899" y="1680126"/>
            <a:ext cx="2724912" cy="2058199"/>
          </a:xfrm>
          <a:prstGeom prst="rect">
            <a:avLst/>
          </a:prstGeom>
          <a:solidFill>
            <a:schemeClr val="accent3">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FC6409F7-D6A6-4BD2-AB3A-AD719752DC86}"/>
              </a:ext>
            </a:extLst>
          </p:cNvPr>
          <p:cNvSpPr/>
          <p:nvPr/>
        </p:nvSpPr>
        <p:spPr>
          <a:xfrm>
            <a:off x="6312757" y="1795052"/>
            <a:ext cx="2320633" cy="155238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Artificial laws</a:t>
            </a:r>
          </a:p>
          <a:p>
            <a:pPr algn="ctr"/>
            <a:r>
              <a:rPr lang="en-US" i="1" dirty="0"/>
              <a:t>games</a:t>
            </a:r>
          </a:p>
          <a:p>
            <a:pPr algn="ctr"/>
            <a:r>
              <a:rPr lang="en-US" i="1" dirty="0"/>
              <a:t>simulators</a:t>
            </a:r>
          </a:p>
          <a:p>
            <a:pPr algn="ctr"/>
            <a:r>
              <a:rPr lang="en-US" i="1" dirty="0"/>
              <a:t>software systems</a:t>
            </a:r>
          </a:p>
        </p:txBody>
      </p:sp>
      <p:sp>
        <p:nvSpPr>
          <p:cNvPr id="17" name="TextBox 16">
            <a:extLst>
              <a:ext uri="{FF2B5EF4-FFF2-40B4-BE49-F238E27FC236}">
                <a16:creationId xmlns:a16="http://schemas.microsoft.com/office/drawing/2014/main" id="{6E3DA46C-2273-49A0-BD2B-2A332900EA48}"/>
              </a:ext>
            </a:extLst>
          </p:cNvPr>
          <p:cNvSpPr txBox="1"/>
          <p:nvPr/>
        </p:nvSpPr>
        <p:spPr>
          <a:xfrm>
            <a:off x="8473144" y="1731143"/>
            <a:ext cx="348172" cy="369332"/>
          </a:xfrm>
          <a:prstGeom prst="rect">
            <a:avLst/>
          </a:prstGeom>
          <a:noFill/>
          <a:ln>
            <a:noFill/>
          </a:ln>
        </p:spPr>
        <p:txBody>
          <a:bodyPr wrap="none" rtlCol="0">
            <a:spAutoFit/>
          </a:bodyPr>
          <a:lstStyle/>
          <a:p>
            <a:r>
              <a:rPr lang="en-US" b="1" dirty="0">
                <a:solidFill>
                  <a:schemeClr val="tx1">
                    <a:lumMod val="75000"/>
                    <a:lumOff val="25000"/>
                  </a:schemeClr>
                </a:solidFill>
              </a:rPr>
              <a:t>2</a:t>
            </a:r>
          </a:p>
        </p:txBody>
      </p:sp>
      <p:sp>
        <p:nvSpPr>
          <p:cNvPr id="32" name="Rectangle 31">
            <a:extLst>
              <a:ext uri="{FF2B5EF4-FFF2-40B4-BE49-F238E27FC236}">
                <a16:creationId xmlns:a16="http://schemas.microsoft.com/office/drawing/2014/main" id="{92049941-806D-44D8-B4D3-40C63BF8E33D}"/>
              </a:ext>
            </a:extLst>
          </p:cNvPr>
          <p:cNvSpPr/>
          <p:nvPr/>
        </p:nvSpPr>
        <p:spPr>
          <a:xfrm>
            <a:off x="3155948" y="3745168"/>
            <a:ext cx="2865693" cy="2041453"/>
          </a:xfrm>
          <a:prstGeom prst="rect">
            <a:avLst/>
          </a:prstGeom>
          <a:solidFill>
            <a:srgbClr val="FDC0D2">
              <a:alpha val="50196"/>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084775A-2B24-403F-A601-EC1450972071}"/>
              </a:ext>
            </a:extLst>
          </p:cNvPr>
          <p:cNvSpPr/>
          <p:nvPr/>
        </p:nvSpPr>
        <p:spPr>
          <a:xfrm>
            <a:off x="3155947" y="1662140"/>
            <a:ext cx="2865692" cy="2062277"/>
          </a:xfrm>
          <a:prstGeom prst="rect">
            <a:avLst/>
          </a:prstGeom>
          <a:solidFill>
            <a:schemeClr val="accent3">
              <a:lumMod val="40000"/>
              <a:lumOff val="6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91198D1B-C73A-42C6-9A3F-1F2E3673C6A8}"/>
              </a:ext>
            </a:extLst>
          </p:cNvPr>
          <p:cNvGrpSpPr/>
          <p:nvPr/>
        </p:nvGrpSpPr>
        <p:grpSpPr>
          <a:xfrm>
            <a:off x="3524327" y="1731143"/>
            <a:ext cx="2511958" cy="1587719"/>
            <a:chOff x="3578070" y="2095716"/>
            <a:chExt cx="2511958" cy="1587718"/>
          </a:xfrm>
        </p:grpSpPr>
        <p:sp>
          <p:nvSpPr>
            <p:cNvPr id="4" name="Rectangle 3">
              <a:extLst>
                <a:ext uri="{FF2B5EF4-FFF2-40B4-BE49-F238E27FC236}">
                  <a16:creationId xmlns:a16="http://schemas.microsoft.com/office/drawing/2014/main" id="{1696CF20-7E92-42A7-9A7B-FF951EAA4146}"/>
                </a:ext>
              </a:extLst>
            </p:cNvPr>
            <p:cNvSpPr/>
            <p:nvPr/>
          </p:nvSpPr>
          <p:spPr>
            <a:xfrm>
              <a:off x="3578070" y="2131049"/>
              <a:ext cx="2320633" cy="155238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Physical laws</a:t>
              </a:r>
            </a:p>
            <a:p>
              <a:pPr algn="ctr"/>
              <a:r>
                <a:rPr lang="en-US" i="1" dirty="0"/>
                <a:t>traffic</a:t>
              </a:r>
            </a:p>
            <a:p>
              <a:pPr algn="ctr"/>
              <a:r>
                <a:rPr lang="en-US" i="1" dirty="0"/>
                <a:t>protein folding</a:t>
              </a:r>
            </a:p>
            <a:p>
              <a:pPr algn="ctr"/>
              <a:r>
                <a:rPr lang="en-US" i="1" dirty="0"/>
                <a:t>circuit design</a:t>
              </a:r>
            </a:p>
          </p:txBody>
        </p:sp>
        <p:sp>
          <p:nvSpPr>
            <p:cNvPr id="21" name="TextBox 20">
              <a:extLst>
                <a:ext uri="{FF2B5EF4-FFF2-40B4-BE49-F238E27FC236}">
                  <a16:creationId xmlns:a16="http://schemas.microsoft.com/office/drawing/2014/main" id="{06A37EAE-0B92-418E-ABF2-FFF7A50D1897}"/>
                </a:ext>
              </a:extLst>
            </p:cNvPr>
            <p:cNvSpPr txBox="1"/>
            <p:nvPr/>
          </p:nvSpPr>
          <p:spPr>
            <a:xfrm>
              <a:off x="5741856" y="2095716"/>
              <a:ext cx="348172" cy="369332"/>
            </a:xfrm>
            <a:prstGeom prst="rect">
              <a:avLst/>
            </a:prstGeom>
            <a:noFill/>
            <a:ln>
              <a:noFill/>
            </a:ln>
          </p:spPr>
          <p:txBody>
            <a:bodyPr wrap="none" rtlCol="0">
              <a:spAutoFit/>
            </a:bodyPr>
            <a:lstStyle/>
            <a:p>
              <a:r>
                <a:rPr lang="en-US" b="1" dirty="0">
                  <a:solidFill>
                    <a:schemeClr val="tx1">
                      <a:lumMod val="75000"/>
                      <a:lumOff val="25000"/>
                    </a:schemeClr>
                  </a:solidFill>
                </a:rPr>
                <a:t>1</a:t>
              </a:r>
            </a:p>
          </p:txBody>
        </p:sp>
      </p:grpSp>
      <p:sp>
        <p:nvSpPr>
          <p:cNvPr id="6" name="Rectangle 5">
            <a:extLst>
              <a:ext uri="{FF2B5EF4-FFF2-40B4-BE49-F238E27FC236}">
                <a16:creationId xmlns:a16="http://schemas.microsoft.com/office/drawing/2014/main" id="{ECEA0412-6BE3-423F-8C2D-7C4381E5DFB2}"/>
              </a:ext>
            </a:extLst>
          </p:cNvPr>
          <p:cNvSpPr/>
          <p:nvPr/>
        </p:nvSpPr>
        <p:spPr>
          <a:xfrm>
            <a:off x="3483336" y="4005040"/>
            <a:ext cx="2491155" cy="130122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Adversarial laws</a:t>
            </a:r>
          </a:p>
          <a:p>
            <a:pPr algn="ctr"/>
            <a:r>
              <a:rPr lang="en-US" i="1" dirty="0"/>
              <a:t>distribution shifts</a:t>
            </a:r>
          </a:p>
          <a:p>
            <a:pPr algn="ctr"/>
            <a:r>
              <a:rPr lang="en-US" i="1" dirty="0"/>
              <a:t>concept drifts</a:t>
            </a:r>
          </a:p>
          <a:p>
            <a:pPr algn="ctr"/>
            <a:r>
              <a:rPr lang="en-US" i="1" dirty="0"/>
              <a:t>latent factors</a:t>
            </a:r>
          </a:p>
        </p:txBody>
      </p:sp>
      <p:sp>
        <p:nvSpPr>
          <p:cNvPr id="19" name="TextBox 18">
            <a:extLst>
              <a:ext uri="{FF2B5EF4-FFF2-40B4-BE49-F238E27FC236}">
                <a16:creationId xmlns:a16="http://schemas.microsoft.com/office/drawing/2014/main" id="{5A529E61-AFD1-43A0-B23C-97ED7A4FBB2C}"/>
              </a:ext>
            </a:extLst>
          </p:cNvPr>
          <p:cNvSpPr txBox="1"/>
          <p:nvPr/>
        </p:nvSpPr>
        <p:spPr>
          <a:xfrm>
            <a:off x="5704276" y="3778488"/>
            <a:ext cx="348172" cy="369332"/>
          </a:xfrm>
          <a:prstGeom prst="rect">
            <a:avLst/>
          </a:prstGeom>
          <a:noFill/>
        </p:spPr>
        <p:txBody>
          <a:bodyPr wrap="none" rtlCol="0">
            <a:spAutoFit/>
          </a:bodyPr>
          <a:lstStyle/>
          <a:p>
            <a:r>
              <a:rPr lang="en-US" b="1" dirty="0">
                <a:solidFill>
                  <a:schemeClr val="tx1">
                    <a:lumMod val="75000"/>
                    <a:lumOff val="25000"/>
                  </a:schemeClr>
                </a:solidFill>
              </a:rPr>
              <a:t>4</a:t>
            </a:r>
          </a:p>
        </p:txBody>
      </p:sp>
      <p:sp>
        <p:nvSpPr>
          <p:cNvPr id="34" name="TextBox 33">
            <a:extLst>
              <a:ext uri="{FF2B5EF4-FFF2-40B4-BE49-F238E27FC236}">
                <a16:creationId xmlns:a16="http://schemas.microsoft.com/office/drawing/2014/main" id="{F95AF739-E363-46A2-952A-5F0286594AB8}"/>
              </a:ext>
            </a:extLst>
          </p:cNvPr>
          <p:cNvSpPr txBox="1"/>
          <p:nvPr/>
        </p:nvSpPr>
        <p:spPr bwMode="gray">
          <a:xfrm>
            <a:off x="6264118" y="3313834"/>
            <a:ext cx="2468517" cy="369332"/>
          </a:xfrm>
          <a:prstGeom prst="rect">
            <a:avLst/>
          </a:prstGeom>
          <a:noFill/>
        </p:spPr>
        <p:txBody>
          <a:bodyPr wrap="square">
            <a:spAutoFit/>
          </a:bodyPr>
          <a:lstStyle/>
          <a:p>
            <a:r>
              <a:rPr lang="en-US" dirty="0">
                <a:solidFill>
                  <a:srgbClr val="000000"/>
                </a:solidFill>
                <a:latin typeface="+mj-lt"/>
                <a:ea typeface="Verdana" panose="020B0604030504040204" pitchFamily="34" charset="0"/>
              </a:rPr>
              <a:t>[DeepMind 2017]</a:t>
            </a:r>
            <a:endParaRPr lang="en-US" sz="1200" dirty="0">
              <a:solidFill>
                <a:srgbClr val="000000"/>
              </a:solidFill>
              <a:latin typeface="+mj-lt"/>
              <a:ea typeface="Verdana" panose="020B0604030504040204" pitchFamily="34" charset="0"/>
            </a:endParaRPr>
          </a:p>
        </p:txBody>
      </p:sp>
      <p:sp>
        <p:nvSpPr>
          <p:cNvPr id="36" name="TextBox 35">
            <a:extLst>
              <a:ext uri="{FF2B5EF4-FFF2-40B4-BE49-F238E27FC236}">
                <a16:creationId xmlns:a16="http://schemas.microsoft.com/office/drawing/2014/main" id="{FF95F6BD-0E11-4464-B2B7-4A4B6471446C}"/>
              </a:ext>
            </a:extLst>
          </p:cNvPr>
          <p:cNvSpPr txBox="1"/>
          <p:nvPr/>
        </p:nvSpPr>
        <p:spPr bwMode="gray">
          <a:xfrm>
            <a:off x="3683421" y="3284930"/>
            <a:ext cx="2171699" cy="369332"/>
          </a:xfrm>
          <a:prstGeom prst="rect">
            <a:avLst/>
          </a:prstGeom>
          <a:noFill/>
        </p:spPr>
        <p:txBody>
          <a:bodyPr wrap="square">
            <a:spAutoFit/>
          </a:bodyPr>
          <a:lstStyle/>
          <a:p>
            <a:r>
              <a:rPr lang="en-US" dirty="0">
                <a:solidFill>
                  <a:srgbClr val="000000"/>
                </a:solidFill>
                <a:latin typeface="+mj-lt"/>
                <a:ea typeface="Verdana" panose="020B0604030504040204" pitchFamily="34" charset="0"/>
              </a:rPr>
              <a:t>[Google 2021]</a:t>
            </a:r>
            <a:endParaRPr lang="en-US" dirty="0"/>
          </a:p>
        </p:txBody>
      </p:sp>
      <p:sp>
        <p:nvSpPr>
          <p:cNvPr id="38" name="TextBox 37">
            <a:extLst>
              <a:ext uri="{FF2B5EF4-FFF2-40B4-BE49-F238E27FC236}">
                <a16:creationId xmlns:a16="http://schemas.microsoft.com/office/drawing/2014/main" id="{908CCE67-D931-44AB-BB76-4CBFDF1D1BE0}"/>
              </a:ext>
            </a:extLst>
          </p:cNvPr>
          <p:cNvSpPr txBox="1"/>
          <p:nvPr/>
        </p:nvSpPr>
        <p:spPr bwMode="gray">
          <a:xfrm>
            <a:off x="4452608" y="5338334"/>
            <a:ext cx="655909" cy="369332"/>
          </a:xfrm>
          <a:prstGeom prst="rect">
            <a:avLst/>
          </a:prstGeom>
          <a:noFill/>
        </p:spPr>
        <p:txBody>
          <a:bodyPr wrap="square">
            <a:spAutoFit/>
          </a:bodyPr>
          <a:lstStyle/>
          <a:p>
            <a:r>
              <a:rPr lang="en-US" b="1" dirty="0">
                <a:solidFill>
                  <a:srgbClr val="000000"/>
                </a:solidFill>
                <a:latin typeface="+mj-lt"/>
                <a:ea typeface="Verdana" panose="020B0604030504040204" pitchFamily="34" charset="0"/>
              </a:rPr>
              <a:t>[!]</a:t>
            </a:r>
            <a:endParaRPr lang="en-US" sz="1200" dirty="0">
              <a:solidFill>
                <a:srgbClr val="000000"/>
              </a:solidFill>
              <a:latin typeface="+mj-lt"/>
              <a:ea typeface="Verdana" panose="020B0604030504040204" pitchFamily="34" charset="0"/>
            </a:endParaRPr>
          </a:p>
        </p:txBody>
      </p:sp>
      <p:cxnSp>
        <p:nvCxnSpPr>
          <p:cNvPr id="43" name="Straight Connector 42">
            <a:extLst>
              <a:ext uri="{FF2B5EF4-FFF2-40B4-BE49-F238E27FC236}">
                <a16:creationId xmlns:a16="http://schemas.microsoft.com/office/drawing/2014/main" id="{9D5D3848-D952-45C2-A7CF-FF9A101A731E}"/>
              </a:ext>
            </a:extLst>
          </p:cNvPr>
          <p:cNvCxnSpPr/>
          <p:nvPr/>
        </p:nvCxnSpPr>
        <p:spPr bwMode="gray">
          <a:xfrm flipH="1">
            <a:off x="6046948" y="1680125"/>
            <a:ext cx="16165" cy="4184723"/>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44" name="Straight Connector 43">
            <a:extLst>
              <a:ext uri="{FF2B5EF4-FFF2-40B4-BE49-F238E27FC236}">
                <a16:creationId xmlns:a16="http://schemas.microsoft.com/office/drawing/2014/main" id="{BB293B0A-AB8A-4EE3-B535-E7D1B801B652}"/>
              </a:ext>
            </a:extLst>
          </p:cNvPr>
          <p:cNvCxnSpPr>
            <a:cxnSpLocks/>
          </p:cNvCxnSpPr>
          <p:nvPr/>
        </p:nvCxnSpPr>
        <p:spPr bwMode="gray">
          <a:xfrm flipH="1" flipV="1">
            <a:off x="3126400" y="3745169"/>
            <a:ext cx="5663161" cy="1"/>
          </a:xfrm>
          <a:prstGeom prst="line">
            <a:avLst/>
          </a:prstGeom>
          <a:ln/>
        </p:spPr>
        <p:style>
          <a:lnRef idx="1">
            <a:schemeClr val="accent5"/>
          </a:lnRef>
          <a:fillRef idx="0">
            <a:schemeClr val="accent5"/>
          </a:fillRef>
          <a:effectRef idx="0">
            <a:schemeClr val="accent5"/>
          </a:effectRef>
          <a:fontRef idx="minor">
            <a:schemeClr val="tx1"/>
          </a:fontRef>
        </p:style>
      </p:cxnSp>
      <p:sp>
        <p:nvSpPr>
          <p:cNvPr id="29" name="TextBox 28">
            <a:extLst>
              <a:ext uri="{FF2B5EF4-FFF2-40B4-BE49-F238E27FC236}">
                <a16:creationId xmlns:a16="http://schemas.microsoft.com/office/drawing/2014/main" id="{ECD6E565-9BEA-47F1-BDA3-B1C10BBBEDF4}"/>
              </a:ext>
            </a:extLst>
          </p:cNvPr>
          <p:cNvSpPr txBox="1"/>
          <p:nvPr/>
        </p:nvSpPr>
        <p:spPr bwMode="gray">
          <a:xfrm>
            <a:off x="6361843" y="5349963"/>
            <a:ext cx="2271547" cy="369332"/>
          </a:xfrm>
          <a:prstGeom prst="rect">
            <a:avLst/>
          </a:prstGeom>
          <a:noFill/>
        </p:spPr>
        <p:txBody>
          <a:bodyPr wrap="square">
            <a:spAutoFit/>
          </a:bodyPr>
          <a:lstStyle/>
          <a:p>
            <a:r>
              <a:rPr lang="en-US" dirty="0">
                <a:solidFill>
                  <a:srgbClr val="000000"/>
                </a:solidFill>
                <a:latin typeface="+mj-lt"/>
                <a:ea typeface="Verdana" panose="020B0604030504040204" pitchFamily="34" charset="0"/>
              </a:rPr>
              <a:t>[Gao et al. 2021]</a:t>
            </a:r>
            <a:endParaRPr lang="en-US" sz="1200" dirty="0">
              <a:solidFill>
                <a:srgbClr val="000000"/>
              </a:solidFill>
              <a:latin typeface="+mj-lt"/>
              <a:ea typeface="Verdana" panose="020B0604030504040204" pitchFamily="34" charset="0"/>
            </a:endParaRPr>
          </a:p>
        </p:txBody>
      </p:sp>
      <p:pic>
        <p:nvPicPr>
          <p:cNvPr id="16" name="Audio 15">
            <a:hlinkClick r:id="" action="ppaction://media"/>
            <a:extLst>
              <a:ext uri="{FF2B5EF4-FFF2-40B4-BE49-F238E27FC236}">
                <a16:creationId xmlns:a16="http://schemas.microsoft.com/office/drawing/2014/main" id="{A6431CC7-6A33-4385-BF27-27B4A05AF94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97733" y="6163733"/>
            <a:ext cx="406400" cy="406400"/>
          </a:xfrm>
          <a:prstGeom prst="rect">
            <a:avLst/>
          </a:prstGeom>
        </p:spPr>
      </p:pic>
    </p:spTree>
    <p:custDataLst>
      <p:tags r:id="rId1"/>
    </p:custDataLst>
    <p:extLst>
      <p:ext uri="{BB962C8B-B14F-4D97-AF65-F5344CB8AC3E}">
        <p14:creationId xmlns:p14="http://schemas.microsoft.com/office/powerpoint/2010/main" val="1552521200"/>
      </p:ext>
    </p:extLst>
  </p:cSld>
  <p:clrMapOvr>
    <a:masterClrMapping/>
  </p:clrMapOvr>
  <p:transition advTm="4495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randombar(horizontal)">
                                      <p:cBhvr>
                                        <p:cTn id="11" dur="500"/>
                                        <p:tgtEl>
                                          <p:spTgt spid="28"/>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randombar(horizontal)">
                                      <p:cBhvr>
                                        <p:cTn id="14" dur="500"/>
                                        <p:tgtEl>
                                          <p:spTgt spid="33"/>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randombar(horizontal)">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randombar(horizontal)">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6"/>
                </p:tgtEl>
              </p:cMediaNode>
            </p:audio>
          </p:childTnLst>
        </p:cTn>
      </p:par>
    </p:tnLst>
    <p:bldLst>
      <p:bldP spid="30" grpId="0" animBg="1"/>
      <p:bldP spid="28" grpId="0" animBg="1"/>
      <p:bldP spid="32" grpId="0" animBg="1"/>
      <p:bldP spid="33" grpId="0" animBg="1"/>
    </p:bldLst>
  </p:timing>
  <p:extLst>
    <p:ext uri="{3A86A75C-4F4B-4683-9AE1-C65F6400EC91}">
      <p14:laserTraceLst xmlns:p14="http://schemas.microsoft.com/office/powerpoint/2010/main">
        <p14:tracePtLst>
          <p14:tracePt t="6026" x="7407275" y="1449388"/>
          <p14:tracePt t="6034" x="7285038" y="1412875"/>
          <p14:tracePt t="6043" x="7119938" y="1366838"/>
          <p14:tracePt t="6048" x="6986588" y="1341438"/>
          <p14:tracePt t="6056" x="6848475" y="1320800"/>
          <p14:tracePt t="6062" x="6692900" y="1295400"/>
          <p14:tracePt t="6070" x="6534150" y="1268413"/>
          <p14:tracePt t="6080" x="6380163" y="1249363"/>
          <p14:tracePt t="6085" x="6226175" y="1249363"/>
          <p14:tracePt t="6092" x="6092825" y="1233488"/>
          <p14:tracePt t="6102" x="5902325" y="1222375"/>
          <p14:tracePt t="6109" x="5676900" y="1222375"/>
          <p14:tracePt t="6115" x="5481638" y="1222375"/>
          <p14:tracePt t="6121" x="5341938" y="1222375"/>
          <p14:tracePt t="6129" x="5194300" y="1222375"/>
          <p14:tracePt t="6136" x="5008563" y="1222375"/>
          <p14:tracePt t="6144" x="4808538" y="1222375"/>
          <p14:tracePt t="6154" x="4659313" y="1222375"/>
          <p14:tracePt t="6159" x="4525963" y="1228725"/>
          <p14:tracePt t="6169" x="4335463" y="1228725"/>
          <p14:tracePt t="6174" x="4135438" y="1243013"/>
          <p14:tracePt t="6182" x="3997325" y="1243013"/>
          <p14:tracePt t="6189" x="3873500" y="1254125"/>
          <p14:tracePt t="6196" x="3765550" y="1263650"/>
          <p14:tracePt t="6204" x="3611563" y="1274763"/>
          <p14:tracePt t="6210" x="3441700" y="1289050"/>
          <p14:tracePt t="6219" x="3308350" y="1309688"/>
          <p14:tracePt t="6226" x="3209925" y="1320800"/>
          <p14:tracePt t="6235" x="3122613" y="1341438"/>
          <p14:tracePt t="6241" x="3025775" y="1366838"/>
          <p14:tracePt t="6248" x="2927350" y="1387475"/>
          <p14:tracePt t="6254" x="2814638" y="1417638"/>
          <p14:tracePt t="6264" x="2701925" y="1444625"/>
          <p14:tracePt t="6271" x="2619375" y="1463675"/>
          <p14:tracePt t="6277" x="2559050" y="1484313"/>
          <p14:tracePt t="6285" x="2501900" y="1504950"/>
          <p14:tracePt t="6292" x="2465388" y="1520825"/>
          <p14:tracePt t="6303" x="2430463" y="1536700"/>
          <p14:tracePt t="6308" x="2409825" y="1546225"/>
          <p14:tracePt t="6314" x="2389188" y="1552575"/>
          <p14:tracePt t="6321" x="2373313" y="1566863"/>
          <p14:tracePt t="6331" x="2347913" y="1582738"/>
          <p14:tracePt t="6337" x="2327275" y="1598613"/>
          <p14:tracePt t="6343" x="2311400" y="1612900"/>
          <p14:tracePt t="6353" x="2295525" y="1628775"/>
          <p14:tracePt t="6359" x="2276475" y="1644650"/>
          <p14:tracePt t="6368" x="2260600" y="1658938"/>
          <p14:tracePt t="6375" x="2244725" y="1665288"/>
          <p14:tracePt t="6669" x="2193925" y="1665288"/>
          <p14:tracePt t="6678" x="2136775" y="1658938"/>
          <p14:tracePt t="6686" x="2065338" y="1649413"/>
          <p14:tracePt t="6692" x="1993900" y="1649413"/>
          <p14:tracePt t="6703" x="1936750" y="1639888"/>
          <p14:tracePt t="6707" x="1879600" y="1628775"/>
          <p14:tracePt t="6713" x="1824038" y="1628775"/>
          <p14:tracePt t="6721" x="1766888" y="1619250"/>
          <p14:tracePt t="6729" x="1725613" y="1619250"/>
          <p14:tracePt t="6736" x="1679575" y="1612900"/>
          <p14:tracePt t="6743" x="1624013" y="1612900"/>
          <p14:tracePt t="6752" x="1582738" y="1603375"/>
          <p14:tracePt t="6758" x="1536700" y="1603375"/>
          <p14:tracePt t="6766" x="1479550" y="1603375"/>
          <p14:tracePt t="6771" x="1438275" y="1603375"/>
          <p14:tracePt t="6782" x="1381125" y="1592263"/>
          <p14:tracePt t="6787" x="1350963" y="1592263"/>
          <p14:tracePt t="6796" x="1309688" y="1592263"/>
          <p14:tracePt t="6802" x="1279525" y="1592263"/>
          <p14:tracePt t="6810" x="1258888" y="1592263"/>
          <p14:tracePt t="6823" x="1212850" y="1587500"/>
          <p14:tracePt t="6832" x="1192213" y="1587500"/>
          <p14:tracePt t="6840" x="1171575" y="1587500"/>
          <p14:tracePt t="6846" x="1155700" y="1577975"/>
          <p14:tracePt t="6855" x="1125538" y="1577975"/>
          <p14:tracePt t="6861" x="1098550" y="1571625"/>
          <p14:tracePt t="6869" x="1079500" y="1562100"/>
          <p14:tracePt t="6876" x="1047750" y="1562100"/>
          <p14:tracePt t="6886" x="1017588" y="1557338"/>
          <p14:tracePt t="6892" x="985838" y="1546225"/>
          <p14:tracePt t="6898" x="960438" y="1546225"/>
          <p14:tracePt t="6906" x="939800" y="1546225"/>
          <p14:tracePt t="6922" x="898525" y="1546225"/>
          <p14:tracePt t="6928" x="884238" y="1546225"/>
          <p14:tracePt t="6936" x="873125" y="1546225"/>
          <p14:tracePt t="6942" x="857250" y="1546225"/>
          <p14:tracePt t="6954" x="842963" y="1546225"/>
          <p14:tracePt t="6958" x="831850" y="1546225"/>
          <p14:tracePt t="6968" x="817563" y="1546225"/>
          <p14:tracePt t="6973" x="806450" y="1546225"/>
          <p14:tracePt t="6980" x="790575" y="1546225"/>
          <p14:tracePt t="6987" x="785813" y="1546225"/>
          <p14:tracePt t="6995" x="776288" y="1546225"/>
          <p14:tracePt t="7003" x="760413" y="1552575"/>
          <p14:tracePt t="7009" x="755650" y="1557338"/>
          <p14:tracePt t="7021" x="739775" y="1557338"/>
          <p14:tracePt t="7027" x="735013" y="1557338"/>
          <p14:tracePt t="7031" x="730250" y="1562100"/>
          <p14:tracePt t="7038" x="719138" y="1566863"/>
          <p14:tracePt t="7046" x="709613" y="1566863"/>
          <p14:tracePt t="7055" x="703263" y="1566863"/>
          <p14:tracePt t="7060" x="693738" y="1566863"/>
          <p14:tracePt t="7068" x="688975" y="1571625"/>
          <p14:tracePt t="7076" x="682625" y="1582738"/>
          <p14:tracePt t="7092" x="661988" y="1582738"/>
          <p14:tracePt t="7097" x="657225" y="1582738"/>
          <p14:tracePt t="7106" x="652463" y="1582738"/>
          <p14:tracePt t="7112" x="647700" y="1582738"/>
          <p14:tracePt t="7128" x="636588" y="1582738"/>
          <p14:tracePt t="7136" x="631825" y="1582738"/>
          <p14:tracePt t="7156" x="622300" y="1582738"/>
          <p14:tracePt t="7232" x="615950" y="1582738"/>
          <p14:tracePt t="7461" x="622300" y="1587500"/>
          <p14:tracePt t="7468" x="636588" y="1592263"/>
          <p14:tracePt t="7475" x="641350" y="1592263"/>
          <p14:tracePt t="7484" x="647700" y="1598613"/>
          <p14:tracePt t="7489" x="657225" y="1603375"/>
          <p14:tracePt t="7497" x="668338" y="1603375"/>
          <p14:tracePt t="7505" x="673100" y="1603375"/>
          <p14:tracePt t="7511" x="682625" y="1612900"/>
          <p14:tracePt t="7519" x="682625" y="1619250"/>
          <p14:tracePt t="7526" x="698500" y="1619250"/>
          <p14:tracePt t="7536" x="698500" y="1624013"/>
          <p14:tracePt t="7545" x="709613" y="1628775"/>
          <p14:tracePt t="7551" x="714375" y="1628775"/>
          <p14:tracePt t="7556" x="719138" y="1628775"/>
          <p14:tracePt t="7564" x="735013" y="1628775"/>
          <p14:tracePt t="7571" x="739775" y="1628775"/>
          <p14:tracePt t="7578" x="744538" y="1628775"/>
          <p14:tracePt t="7587" x="760413" y="1628775"/>
          <p14:tracePt t="7593" x="765175" y="1628775"/>
          <p14:tracePt t="7602" x="769938" y="1628775"/>
          <p14:tracePt t="7619" x="776288" y="1628775"/>
          <p14:tracePt t="7624" x="781050" y="1628775"/>
          <p14:tracePt t="7705" x="776288" y="1628775"/>
          <p14:tracePt t="7718" x="760413" y="1624013"/>
          <p14:tracePt t="7726" x="755650" y="1624013"/>
          <p14:tracePt t="7734" x="749300" y="1619250"/>
          <p14:tracePt t="7742" x="739775" y="1608138"/>
          <p14:tracePt t="7756" x="723900" y="1608138"/>
          <p14:tracePt t="7763" x="723900" y="1603375"/>
          <p14:tracePt t="7770" x="719138" y="1598613"/>
          <p14:tracePt t="7777" x="714375" y="1598613"/>
          <p14:tracePt t="7785" x="714375" y="1592263"/>
          <p14:tracePt t="7793" x="709613" y="1592263"/>
          <p14:tracePt t="7803" x="698500" y="1592263"/>
          <p14:tracePt t="7815" x="693738" y="1592263"/>
          <p14:tracePt t="7821" x="688975" y="1592263"/>
          <p14:tracePt t="10920" x="682625" y="1612900"/>
          <p14:tracePt t="10929" x="673100" y="1658938"/>
          <p14:tracePt t="10941" x="647700" y="1727200"/>
          <p14:tracePt t="10951" x="631825" y="1757363"/>
          <p14:tracePt t="10957" x="622300" y="1793875"/>
          <p14:tracePt t="10967" x="606425" y="1824038"/>
          <p14:tracePt t="10972" x="601663" y="1854200"/>
          <p14:tracePt t="10978" x="590550" y="1885950"/>
          <p14:tracePt t="10987" x="574675" y="1922463"/>
          <p14:tracePt t="10993" x="554038" y="1982788"/>
          <p14:tracePt t="11002" x="544513" y="2039938"/>
          <p14:tracePt t="11008" x="523875" y="2097088"/>
          <p14:tracePt t="11018" x="514350" y="2157413"/>
          <p14:tracePt t="11024" x="498475" y="2189163"/>
          <p14:tracePt t="11030" x="487363" y="2219325"/>
          <p14:tracePt t="11039" x="482600" y="2255838"/>
          <p14:tracePt t="11044" x="482600" y="2276475"/>
          <p14:tracePt t="11054" x="473075" y="2297113"/>
          <p14:tracePt t="11059" x="473075" y="2312988"/>
          <p14:tracePt t="11066" x="473075" y="2322513"/>
          <p14:tracePt t="11074" x="473075" y="2338388"/>
          <p14:tracePt t="11081" x="473075" y="2347913"/>
          <p14:tracePt t="11089" x="473075" y="2363788"/>
          <p14:tracePt t="11096" x="477838" y="2379663"/>
          <p14:tracePt t="11103" x="477838" y="2400300"/>
          <p14:tracePt t="11111" x="482600" y="2414588"/>
          <p14:tracePt t="11118" x="493713" y="2435225"/>
          <p14:tracePt t="11126" x="493713" y="2455863"/>
          <p14:tracePt t="11133" x="498475" y="2481263"/>
          <p14:tracePt t="11140" x="503238" y="2492375"/>
          <p14:tracePt t="11150" x="503238" y="2508250"/>
          <p14:tracePt t="11155" x="514350" y="2522538"/>
          <p14:tracePt t="11162" x="519113" y="2538413"/>
          <p14:tracePt t="11170" x="519113" y="2547938"/>
          <p14:tracePt t="11178" x="523875" y="2554288"/>
          <p14:tracePt t="11185" x="528638" y="2559050"/>
          <p14:tracePt t="11192" x="528638" y="2574925"/>
          <p14:tracePt t="11200" x="544513" y="2579688"/>
          <p14:tracePt t="11207" x="560388" y="2589213"/>
          <p14:tracePt t="11216" x="574675" y="2600325"/>
          <p14:tracePt t="11222" x="585788" y="2609850"/>
          <p14:tracePt t="11230" x="601663" y="2625725"/>
          <p14:tracePt t="11238" x="615950" y="2635250"/>
          <p14:tracePt t="11244" x="631825" y="2651125"/>
          <p14:tracePt t="11252" x="647700" y="2667000"/>
          <p14:tracePt t="11258" x="661988" y="2682875"/>
          <p14:tracePt t="11266" x="677863" y="2697163"/>
          <p14:tracePt t="11273" x="688975" y="2703513"/>
          <p14:tracePt t="11282" x="698500" y="2717800"/>
          <p14:tracePt t="11288" x="703263" y="2722563"/>
          <p14:tracePt t="11295" x="714375" y="2728913"/>
          <p14:tracePt t="11303" x="714375" y="2733675"/>
          <p14:tracePt t="11310" x="719138" y="2743200"/>
          <p14:tracePt t="11319" x="730250" y="2743200"/>
          <p14:tracePt t="11326" x="730250" y="2749550"/>
          <p14:tracePt t="11333" x="735013" y="2754313"/>
          <p14:tracePt t="11340" x="739775" y="2754313"/>
          <p14:tracePt t="11355" x="744538" y="2754313"/>
          <p14:tracePt t="11362" x="749300" y="2754313"/>
          <p14:tracePt t="11377" x="755650" y="2754313"/>
          <p14:tracePt t="11384" x="760413" y="2754313"/>
          <p14:tracePt t="11399" x="769938" y="2754313"/>
          <p14:tracePt t="11407" x="776288" y="2754313"/>
          <p14:tracePt t="11421" x="781050" y="2754313"/>
          <p14:tracePt t="11499" x="781050" y="2749550"/>
          <p14:tracePt t="11505" x="781050" y="2738438"/>
          <p14:tracePt t="11512" x="765175" y="2728913"/>
          <p14:tracePt t="11519" x="760413" y="2703513"/>
          <p14:tracePt t="11526" x="744538" y="2692400"/>
          <p14:tracePt t="11534" x="730250" y="2667000"/>
          <p14:tracePt t="11540" x="714375" y="2646363"/>
          <p14:tracePt t="11551" x="698500" y="2630488"/>
          <p14:tracePt t="11556" x="682625" y="2595563"/>
          <p14:tracePt t="11563" x="673100" y="2584450"/>
          <p14:tracePt t="11570" x="661988" y="2568575"/>
          <p14:tracePt t="11578" x="652463" y="2554288"/>
          <p14:tracePt t="11585" x="647700" y="2538413"/>
          <p14:tracePt t="11592" x="647700" y="2533650"/>
          <p14:tracePt t="11600" x="641350" y="2527300"/>
          <p14:tracePt t="11607" x="636588" y="2527300"/>
          <p14:tracePt t="11617" x="636588" y="2522538"/>
          <p14:tracePt t="11628" x="636588" y="2517775"/>
          <p14:tracePt t="11637" x="636588" y="2513013"/>
          <p14:tracePt t="11644" x="636588" y="2508250"/>
          <p14:tracePt t="11653" x="641350" y="2508250"/>
          <p14:tracePt t="11658" x="647700" y="2497138"/>
          <p14:tracePt t="11667" x="661988" y="2492375"/>
          <p14:tracePt t="11673" x="668338" y="2492375"/>
          <p14:tracePt t="11688" x="682625" y="2481263"/>
          <p14:tracePt t="11696" x="693738" y="2481263"/>
          <p14:tracePt t="11711" x="698500" y="2481263"/>
          <p14:tracePt t="11718" x="703263" y="2481263"/>
          <p14:tracePt t="11755" x="703263" y="2476500"/>
          <p14:tracePt t="11763" x="703263" y="2471738"/>
          <p14:tracePt t="11779" x="698500" y="2471738"/>
          <p14:tracePt t="11783" x="698500" y="2460625"/>
          <p14:tracePt t="11792" x="688975" y="2455863"/>
          <p14:tracePt t="11800" x="682625" y="2455863"/>
          <p14:tracePt t="11810" x="682625" y="2451100"/>
          <p14:tracePt t="11816" x="677863" y="2451100"/>
          <p14:tracePt t="11821" x="673100" y="2451100"/>
          <p14:tracePt t="11867" x="673100" y="2446338"/>
          <p14:tracePt t="11881" x="673100" y="2439988"/>
          <p14:tracePt t="11890" x="677863" y="2435225"/>
          <p14:tracePt t="11895" x="688975" y="2420938"/>
          <p14:tracePt t="11903" x="703263" y="2400300"/>
          <p14:tracePt t="11910" x="723900" y="2363788"/>
          <p14:tracePt t="11918" x="765175" y="2312988"/>
          <p14:tracePt t="11925" x="806450" y="2265363"/>
          <p14:tracePt t="11934" x="847725" y="2214563"/>
          <p14:tracePt t="11940" x="889000" y="2152650"/>
          <p14:tracePt t="11948" x="935038" y="2101850"/>
          <p14:tracePt t="11955" x="985838" y="2055813"/>
          <p14:tracePt t="11962" x="1047750" y="2014538"/>
          <p14:tracePt t="11968" x="1098550" y="1973263"/>
          <p14:tracePt t="11976" x="1160463" y="1931988"/>
          <p14:tracePt t="11985" x="1206500" y="1911350"/>
          <p14:tracePt t="11991" x="1268413" y="1881188"/>
          <p14:tracePt t="12002" x="1304925" y="1854200"/>
          <p14:tracePt t="12008" x="1362075" y="1835150"/>
          <p14:tracePt t="12016" x="1412875" y="1808163"/>
          <p14:tracePt t="12023" x="1458913" y="1778000"/>
          <p14:tracePt t="12028" x="1516063" y="1757363"/>
          <p14:tracePt t="12035" x="1576388" y="1716088"/>
          <p14:tracePt t="12043" x="1654175" y="1685925"/>
          <p14:tracePt t="12050" x="1725613" y="1654175"/>
          <p14:tracePt t="12058" x="1798638" y="1624013"/>
          <p14:tracePt t="12067" x="1874838" y="1582738"/>
          <p14:tracePt t="12072" x="1936750" y="1552575"/>
          <p14:tracePt t="12081" x="1982788" y="1520825"/>
          <p14:tracePt t="12088" x="2044700" y="1479550"/>
          <p14:tracePt t="12095" x="2106613" y="1458913"/>
          <p14:tracePt t="12101" x="2162175" y="1438275"/>
          <p14:tracePt t="12109" x="2235200" y="1408113"/>
          <p14:tracePt t="12120" x="2295525" y="1376363"/>
          <p14:tracePt t="12126" x="2368550" y="1357313"/>
          <p14:tracePt t="12135" x="2430463" y="1336675"/>
          <p14:tracePt t="12142" x="2476500" y="1320800"/>
          <p14:tracePt t="12147" x="2532063" y="1309688"/>
          <p14:tracePt t="12154" x="2578100" y="1300163"/>
          <p14:tracePt t="12162" x="2625725" y="1284288"/>
          <p14:tracePt t="12168" x="2681288" y="1263650"/>
          <p14:tracePt t="12176" x="2743200" y="1243013"/>
          <p14:tracePt t="12184" x="2800350" y="1233488"/>
          <p14:tracePt t="12192" x="2871788" y="1222375"/>
          <p14:tracePt t="12201" x="2943225" y="1201738"/>
          <p14:tracePt t="12206" x="3016250" y="1181100"/>
          <p14:tracePt t="12213" x="3087688" y="1162050"/>
          <p14:tracePt t="12220" x="3143250" y="1141413"/>
          <p14:tracePt t="12229" x="3190875" y="1125538"/>
          <p14:tracePt t="12236" x="3236913" y="1104900"/>
          <p14:tracePt t="12248" x="3287713" y="1084263"/>
          <p14:tracePt t="12254" x="3333750" y="1068388"/>
          <p14:tracePt t="12260" x="3390900" y="1047750"/>
          <p14:tracePt t="12268" x="3436938" y="1027113"/>
          <p14:tracePt t="12274" x="3498850" y="1006475"/>
          <p14:tracePt t="12280" x="3554413" y="992188"/>
          <p14:tracePt t="12286" x="3586163" y="981075"/>
          <p14:tracePt t="12294" x="3632200" y="971550"/>
          <p14:tracePt t="12302" x="3678238" y="955675"/>
          <p14:tracePt t="12311" x="3708400" y="946150"/>
          <p14:tracePt t="12317" x="3740150" y="939800"/>
          <p14:tracePt t="12324" x="3775075" y="919163"/>
          <p14:tracePt t="12337" x="3795713" y="919163"/>
          <p14:tracePt t="12341" x="3822700" y="914400"/>
          <p14:tracePt t="12346" x="3852863" y="904875"/>
          <p14:tracePt t="12354" x="3873500" y="904875"/>
          <p14:tracePt t="12361" x="3903663" y="904875"/>
          <p14:tracePt t="12372" x="3944938" y="909638"/>
          <p14:tracePt t="12376" x="3981450" y="914400"/>
          <p14:tracePt t="12384" x="4022725" y="925513"/>
          <p14:tracePt t="12391" x="4068763" y="935038"/>
          <p14:tracePt t="12402" x="4089400" y="939800"/>
          <p14:tracePt t="12408" x="4114800" y="950913"/>
          <p14:tracePt t="12413" x="4135438" y="955675"/>
          <p14:tracePt t="12421" x="4156075" y="966788"/>
          <p14:tracePt t="12428" x="4171950" y="981075"/>
          <p14:tracePt t="12436" x="4186238" y="985838"/>
          <p14:tracePt t="12442" x="4202113" y="992188"/>
          <p14:tracePt t="12450" x="4217988" y="1006475"/>
          <p14:tracePt t="12457" x="4222750" y="1012825"/>
          <p14:tracePt t="12468" x="4227513" y="1022350"/>
          <p14:tracePt t="12474" x="4238625" y="1033463"/>
          <p14:tracePt t="12480" x="4252913" y="1038225"/>
          <p14:tracePt t="12488" x="4259263" y="1047750"/>
          <p14:tracePt t="12496" x="4268788" y="1058863"/>
          <p14:tracePt t="12504" x="4279900" y="1063625"/>
          <p14:tracePt t="12509" x="4284663" y="1073150"/>
          <p14:tracePt t="12517" x="4294188" y="1084263"/>
          <p14:tracePt t="12523" x="4305300" y="1084263"/>
          <p14:tracePt t="12534" x="4310063" y="1089025"/>
          <p14:tracePt t="12540" x="4319588" y="1093788"/>
          <p14:tracePt t="12546" x="4330700" y="1093788"/>
          <p14:tracePt t="12552" x="4330700" y="1104900"/>
          <p14:tracePt t="12561" x="4335463" y="1109663"/>
          <p14:tracePt t="12569" x="4340225" y="1109663"/>
          <p14:tracePt t="12584" x="4346575" y="1109663"/>
          <p14:tracePt t="12890" x="4418013" y="1093788"/>
          <p14:tracePt t="12902" x="4668838" y="1006475"/>
          <p14:tracePt t="12909" x="4797425" y="960438"/>
          <p14:tracePt t="12917" x="4911725" y="925513"/>
          <p14:tracePt t="12922" x="5008563" y="893763"/>
          <p14:tracePt t="12933" x="5080000" y="873125"/>
          <p14:tracePt t="12939" x="5162550" y="847725"/>
          <p14:tracePt t="12945" x="5249863" y="827088"/>
          <p14:tracePt t="12953" x="5348288" y="806450"/>
          <p14:tracePt t="12960" x="5429250" y="796925"/>
          <p14:tracePt t="12967" x="5502275" y="785813"/>
          <p14:tracePt t="12975" x="5557838" y="785813"/>
          <p14:tracePt t="12988" x="5614988" y="785813"/>
          <p14:tracePt t="12991" x="5656263" y="785813"/>
          <p14:tracePt t="12997" x="5697538" y="785813"/>
          <p14:tracePt t="13004" x="5732463" y="790575"/>
          <p14:tracePt t="13012" x="5773738" y="796925"/>
          <p14:tracePt t="13018" x="5819775" y="817563"/>
          <p14:tracePt t="13028" x="5856288" y="831850"/>
          <p14:tracePt t="13036" x="5913438" y="852488"/>
          <p14:tracePt t="13042" x="5964238" y="873125"/>
          <p14:tracePt t="13052" x="6021388" y="904875"/>
          <p14:tracePt t="13059" x="6081713" y="930275"/>
          <p14:tracePt t="13063" x="6143625" y="950913"/>
          <p14:tracePt t="13071" x="6175375" y="971550"/>
          <p14:tracePt t="13078" x="6221413" y="985838"/>
          <p14:tracePt t="13085" x="6267450" y="1006475"/>
          <p14:tracePt t="13093" x="6303963" y="1022350"/>
          <p14:tracePt t="13101" x="6364288" y="1054100"/>
          <p14:tracePt t="13108" x="6400800" y="1079500"/>
          <p14:tracePt t="13117" x="6446838" y="1109663"/>
          <p14:tracePt t="13123" x="6483350" y="1135063"/>
          <p14:tracePt t="13130" x="6518275" y="1171575"/>
          <p14:tracePt t="13140" x="6545263" y="1196975"/>
          <p14:tracePt t="13144" x="6580188" y="1222375"/>
          <p14:tracePt t="13154" x="6596063" y="1238250"/>
          <p14:tracePt t="13160" x="6616700" y="1263650"/>
          <p14:tracePt t="13167" x="6642100" y="1284288"/>
          <p14:tracePt t="13175" x="6657975" y="1300163"/>
          <p14:tracePt t="13185" x="6673850" y="1325563"/>
          <p14:tracePt t="13192" x="6692900" y="1346200"/>
          <p14:tracePt t="13199" x="6719888" y="1362075"/>
          <p14:tracePt t="13204" x="6734175" y="1387475"/>
          <p14:tracePt t="13211" x="6750050" y="1397000"/>
          <p14:tracePt t="13218" x="6761163" y="1412875"/>
          <p14:tracePt t="13226" x="6775450" y="1428750"/>
          <p14:tracePt t="13234" x="6786563" y="1444625"/>
          <p14:tracePt t="13241" x="6791325" y="1449388"/>
          <p14:tracePt t="13252" x="6796088" y="1454150"/>
          <p14:tracePt t="13258" x="6800850" y="1458913"/>
          <p14:tracePt t="13263" x="6800850" y="1463675"/>
          <p14:tracePt t="13269" x="6807200" y="1463675"/>
          <p14:tracePt t="13278" x="6811963" y="1474788"/>
          <p14:tracePt t="13285" x="6811963" y="1479550"/>
          <p14:tracePt t="13292" x="6821488" y="1479550"/>
          <p14:tracePt t="13315" x="6827838" y="1479550"/>
          <p14:tracePt t="13773" x="6800850" y="1454150"/>
          <p14:tracePt t="13781" x="6765925" y="1417638"/>
          <p14:tracePt t="13789" x="6729413" y="1397000"/>
          <p14:tracePt t="13795" x="6692900" y="1382713"/>
          <p14:tracePt t="13802" x="6662738" y="1366838"/>
          <p14:tracePt t="13810" x="6626225" y="1346200"/>
          <p14:tracePt t="13816" x="6596063" y="1330325"/>
          <p14:tracePt t="13826" x="6559550" y="1325563"/>
          <p14:tracePt t="13832" x="6529388" y="1316038"/>
          <p14:tracePt t="13840" x="6483350" y="1295400"/>
          <p14:tracePt t="13849" x="6437313" y="1289050"/>
          <p14:tracePt t="13855" x="6405563" y="1279525"/>
          <p14:tracePt t="13862" x="6350000" y="1258888"/>
          <p14:tracePt t="13869" x="6303963" y="1254125"/>
          <p14:tracePt t="13879" x="6256338" y="1243013"/>
          <p14:tracePt t="13885" x="6184900" y="1222375"/>
          <p14:tracePt t="13896" x="6127750" y="1222375"/>
          <p14:tracePt t="13906" x="5980113" y="1212850"/>
          <p14:tracePt t="13916" x="5918200" y="1201738"/>
          <p14:tracePt t="13922" x="5865813" y="1201738"/>
          <p14:tracePt t="13928" x="5819775" y="1192213"/>
          <p14:tracePt t="13937" x="5778500" y="1192213"/>
          <p14:tracePt t="13943" x="5748338" y="1192213"/>
          <p14:tracePt t="13951" x="5718175" y="1192213"/>
          <p14:tracePt t="13958" x="5676900" y="1192213"/>
          <p14:tracePt t="13966" x="5645150" y="1192213"/>
          <p14:tracePt t="13973" x="5594350" y="1192213"/>
          <p14:tracePt t="13981" x="5548313" y="1192213"/>
          <p14:tracePt t="13989" x="5495925" y="1192213"/>
          <p14:tracePt t="13995" x="5449888" y="1192213"/>
          <p14:tracePt t="14003" x="5394325" y="1192213"/>
          <p14:tracePt t="14009" x="5362575" y="1192213"/>
          <p14:tracePt t="14020" x="5332413" y="1192213"/>
          <p14:tracePt t="14024" x="5302250" y="1192213"/>
          <p14:tracePt t="14035" x="5281613" y="1192213"/>
          <p14:tracePt t="14039" x="5260975" y="1192213"/>
          <p14:tracePt t="14049" x="5229225" y="1192213"/>
          <p14:tracePt t="14054" x="5208588" y="1196975"/>
          <p14:tracePt t="14061" x="5178425" y="1196975"/>
          <p14:tracePt t="14068" x="5146675" y="1196975"/>
          <p14:tracePt t="14076" x="5100638" y="1201738"/>
          <p14:tracePt t="14084" x="5059363" y="1201738"/>
          <p14:tracePt t="14091" x="5019675" y="1201738"/>
          <p14:tracePt t="14100" x="4962525" y="1201738"/>
          <p14:tracePt t="14105" x="4932363" y="1212850"/>
          <p14:tracePt t="14117" x="4900613" y="1212850"/>
          <p14:tracePt t="14121" x="4859338" y="1212850"/>
          <p14:tracePt t="14129" x="4829175" y="1212850"/>
          <p14:tracePt t="14136" x="4808538" y="1212850"/>
          <p14:tracePt t="14144" x="4776788" y="1212850"/>
          <p14:tracePt t="14150" x="4751388" y="1212850"/>
          <p14:tracePt t="14157" x="4730750" y="1212850"/>
          <p14:tracePt t="14166" x="4700588" y="1212850"/>
          <p14:tracePt t="14172" x="4679950" y="1212850"/>
          <p14:tracePt t="14180" x="4659313" y="1212850"/>
          <p14:tracePt t="14186" x="4629150" y="1212850"/>
          <p14:tracePt t="14195" x="4597400" y="1212850"/>
          <p14:tracePt t="14203" x="4567238" y="1212850"/>
          <p14:tracePt t="14209" x="4535488" y="1212850"/>
          <p14:tracePt t="14218" x="4505325" y="1217613"/>
          <p14:tracePt t="14225" x="4468813" y="1228725"/>
          <p14:tracePt t="14238" x="4406900" y="1233488"/>
          <p14:tracePt t="14246" x="4376738" y="1243013"/>
          <p14:tracePt t="14252" x="4356100" y="1243013"/>
          <p14:tracePt t="14264" x="4330700" y="1254125"/>
          <p14:tracePt t="14272" x="4310063" y="1258888"/>
          <p14:tracePt t="14278" x="4289425" y="1258888"/>
          <p14:tracePt t="14284" x="4273550" y="1263650"/>
          <p14:tracePt t="14290" x="4252913" y="1274763"/>
          <p14:tracePt t="14302" x="4238625" y="1274763"/>
          <p14:tracePt t="14307" x="4222750" y="1289050"/>
          <p14:tracePt t="14313" x="4206875" y="1295400"/>
          <p14:tracePt t="14320" x="4197350" y="1300163"/>
          <p14:tracePt t="14327" x="4192588" y="1300163"/>
          <p14:tracePt t="14334" x="4176713" y="1309688"/>
          <p14:tracePt t="14342" x="4171950" y="1316038"/>
          <p14:tracePt t="14350" x="4165600" y="1316038"/>
          <p14:tracePt t="14357" x="4151313" y="1320800"/>
          <p14:tracePt t="14368" x="4144963" y="1325563"/>
          <p14:tracePt t="14373" x="4140200" y="1325563"/>
          <p14:tracePt t="14381" x="4124325" y="1341438"/>
          <p14:tracePt t="14387" x="4119563" y="1350963"/>
          <p14:tracePt t="14396" x="4114800" y="1366838"/>
          <p14:tracePt t="14402" x="4098925" y="1382713"/>
          <p14:tracePt t="14409" x="4094163" y="1397000"/>
          <p14:tracePt t="14419" x="4084638" y="1408113"/>
          <p14:tracePt t="14425" x="4078288" y="1423988"/>
          <p14:tracePt t="14434" x="4073525" y="1428750"/>
          <p14:tracePt t="14440" x="4073525" y="1438275"/>
          <p14:tracePt t="14449" x="4064000" y="1449388"/>
          <p14:tracePt t="14455" x="4057650" y="1454150"/>
          <p14:tracePt t="14461" x="4048125" y="1470025"/>
          <p14:tracePt t="14468" x="4048125" y="1474788"/>
          <p14:tracePt t="14476" x="4043363" y="1479550"/>
          <p14:tracePt t="14483" x="4032250" y="1484313"/>
          <p14:tracePt t="14490" x="4032250" y="1490663"/>
          <p14:tracePt t="14500" x="4027488" y="1490663"/>
          <p14:tracePt t="14507" x="4022725" y="1495425"/>
          <p14:tracePt t="14513" x="4022725" y="1504950"/>
          <p14:tracePt t="14826" x="4022725" y="1511300"/>
          <p14:tracePt t="14855" x="4022725" y="1516063"/>
          <p14:tracePt t="14861" x="4022725" y="1520825"/>
          <p14:tracePt t="14870" x="4027488" y="1520825"/>
          <p14:tracePt t="14874" x="4027488" y="1525588"/>
          <p14:tracePt t="14883" x="4037013" y="1531938"/>
          <p14:tracePt t="14904" x="4048125" y="1536700"/>
          <p14:tracePt t="14911" x="4052888" y="1541463"/>
          <p14:tracePt t="14926" x="4057650" y="1541463"/>
          <p14:tracePt t="14933" x="4064000" y="1541463"/>
          <p14:tracePt t="14953" x="4068763" y="1541463"/>
          <p14:tracePt t="14957" x="4078288" y="1541463"/>
          <p14:tracePt t="14971" x="4084638" y="1541463"/>
          <p14:tracePt t="14980" x="4089400" y="1541463"/>
          <p14:tracePt t="14986" x="4094163" y="1541463"/>
          <p14:tracePt t="14993" x="4098925" y="1541463"/>
          <p14:tracePt t="15008" x="4105275" y="1541463"/>
          <p14:tracePt t="15017" x="4110038" y="1541463"/>
          <p14:tracePt t="15035" x="4114800" y="1541463"/>
          <p14:tracePt t="15060" x="4124325" y="1541463"/>
          <p14:tracePt t="15076" x="4130675" y="1541463"/>
          <p14:tracePt t="15089" x="4135438" y="1541463"/>
          <p14:tracePt t="15113" x="4140200" y="1541463"/>
          <p14:tracePt t="15119" x="4144963" y="1541463"/>
          <p14:tracePt t="15134" x="4151313" y="1552575"/>
          <p14:tracePt t="15141" x="4156075" y="1557338"/>
          <p14:tracePt t="15155" x="4165600" y="1566863"/>
          <p14:tracePt t="15166" x="4171950" y="1571625"/>
          <p14:tracePt t="15173" x="4171950" y="1587500"/>
          <p14:tracePt t="15178" x="4176713" y="1603375"/>
          <p14:tracePt t="15184" x="4186238" y="1612900"/>
          <p14:tracePt t="15192" x="4186238" y="1628775"/>
          <p14:tracePt t="15200" x="4186238" y="1639888"/>
          <p14:tracePt t="15207" x="4186238" y="1665288"/>
          <p14:tracePt t="15215" x="4192588" y="1674813"/>
          <p14:tracePt t="15222" x="4197350" y="1700213"/>
          <p14:tracePt t="15231" x="4197350" y="1720850"/>
          <p14:tracePt t="15238" x="4197350" y="1752600"/>
          <p14:tracePt t="15244" x="4197350" y="1766888"/>
          <p14:tracePt t="15252" x="4197350" y="1787525"/>
          <p14:tracePt t="15259" x="4197350" y="1808163"/>
          <p14:tracePt t="15267" x="4197350" y="1824038"/>
          <p14:tracePt t="15275" x="4197350" y="1844675"/>
          <p14:tracePt t="15283" x="4197350" y="1860550"/>
          <p14:tracePt t="15289" x="4197350" y="1870075"/>
          <p14:tracePt t="15298" x="4197350" y="1885950"/>
          <p14:tracePt t="15303" x="4197350" y="1890713"/>
          <p14:tracePt t="15311" x="4197350" y="1901825"/>
          <p14:tracePt t="15319" x="4197350" y="1906588"/>
          <p14:tracePt t="15326" x="4197350" y="1916113"/>
          <p14:tracePt t="15333" x="4197350" y="1927225"/>
          <p14:tracePt t="15341" x="4197350" y="1931988"/>
          <p14:tracePt t="15350" x="4197350" y="1936750"/>
          <p14:tracePt t="15363" x="4197350" y="1941513"/>
          <p14:tracePt t="15369" x="4197350" y="1947863"/>
          <p14:tracePt t="15388" x="4197350" y="1957388"/>
          <p14:tracePt t="15392" x="4197350" y="1962150"/>
          <p14:tracePt t="15490" x="4197350" y="1952625"/>
          <p14:tracePt t="15503" x="4206875" y="1941513"/>
          <p14:tracePt t="15511" x="4211638" y="1936750"/>
          <p14:tracePt t="15517" x="4211638" y="1916113"/>
          <p14:tracePt t="15526" x="4217988" y="1895475"/>
          <p14:tracePt t="15534" x="4227513" y="1860550"/>
          <p14:tracePt t="15540" x="4227513" y="1819275"/>
          <p14:tracePt t="15550" x="4232275" y="1787525"/>
          <p14:tracePt t="15555" x="4243388" y="1757363"/>
          <p14:tracePt t="15563" x="4243388" y="1736725"/>
          <p14:tracePt t="15569" x="4248150" y="1711325"/>
          <p14:tracePt t="15578" x="4259263" y="1690688"/>
          <p14:tracePt t="15585" x="4259263" y="1674813"/>
          <p14:tracePt t="15592" x="4259263" y="1670050"/>
          <p14:tracePt t="15600" x="4259263" y="1658938"/>
          <p14:tracePt t="15618" x="4259263" y="1654175"/>
          <p14:tracePt t="15621" x="4259263" y="1644650"/>
          <p14:tracePt t="15665" x="4259263" y="1649413"/>
          <p14:tracePt t="15673" x="4259263" y="1654175"/>
          <p14:tracePt t="15681" x="4259263" y="1665288"/>
          <p14:tracePt t="15688" x="4259263" y="1685925"/>
          <p14:tracePt t="15695" x="4259263" y="1711325"/>
          <p14:tracePt t="15704" x="4252913" y="1720850"/>
          <p14:tracePt t="15710" x="4248150" y="1757363"/>
          <p14:tracePt t="15718" x="4248150" y="1778000"/>
          <p14:tracePt t="15725" x="4238625" y="1798638"/>
          <p14:tracePt t="15732" x="4232275" y="1814513"/>
          <p14:tracePt t="15740" x="4232275" y="1824038"/>
          <p14:tracePt t="15751" x="4227513" y="1839913"/>
          <p14:tracePt t="15757" x="4227513" y="1854200"/>
          <p14:tracePt t="15767" x="4227513" y="1865313"/>
          <p14:tracePt t="15771" x="4227513" y="1881188"/>
          <p14:tracePt t="15777" x="4227513" y="1885950"/>
          <p14:tracePt t="15784" x="4227513" y="1890713"/>
          <p14:tracePt t="15800" x="4227513" y="1895475"/>
          <p14:tracePt t="15806" x="4227513" y="1901825"/>
          <p14:tracePt t="15866" x="4227513" y="1895475"/>
          <p14:tracePt t="15882" x="4227513" y="1890713"/>
          <p14:tracePt t="15888" x="4227513" y="1885950"/>
          <p14:tracePt t="15896" x="4232275" y="1870075"/>
          <p14:tracePt t="15905" x="4238625" y="1865313"/>
          <p14:tracePt t="15910" x="4238625" y="1860550"/>
          <p14:tracePt t="15917" x="4243388" y="1849438"/>
          <p14:tracePt t="15933" x="4243388" y="1839913"/>
          <p14:tracePt t="15939" x="4243388" y="1835150"/>
          <p14:tracePt t="15955" x="4243388" y="1828800"/>
          <p14:tracePt t="16671" x="4259263" y="1828800"/>
          <p14:tracePt t="16679" x="4264025" y="1824038"/>
          <p14:tracePt t="16687" x="4268788" y="1819275"/>
          <p14:tracePt t="16694" x="4284663" y="1819275"/>
          <p14:tracePt t="16704" x="4289425" y="1814513"/>
          <p14:tracePt t="16709" x="4294188" y="1808163"/>
          <p14:tracePt t="16718" x="4305300" y="1808163"/>
          <p14:tracePt t="16724" x="4310063" y="1798638"/>
          <p14:tracePt t="16733" x="4325938" y="1798638"/>
          <p14:tracePt t="16738" x="4335463" y="1798638"/>
          <p14:tracePt t="16752" x="4367213" y="1793875"/>
          <p14:tracePt t="16761" x="4376738" y="1793875"/>
          <p14:tracePt t="16766" x="4392613" y="1787525"/>
          <p14:tracePt t="16776" x="4406900" y="1778000"/>
          <p14:tracePt t="16782" x="4427538" y="1778000"/>
          <p14:tracePt t="16792" x="4443413" y="1773238"/>
          <p14:tracePt t="16800" x="4475163" y="1766888"/>
          <p14:tracePt t="16805" x="4494213" y="1766888"/>
          <p14:tracePt t="16813" x="4521200" y="1757363"/>
          <p14:tracePt t="16819" x="4551363" y="1752600"/>
          <p14:tracePt t="16826" x="4562475" y="1752600"/>
          <p14:tracePt t="16833" x="4587875" y="1741488"/>
          <p14:tracePt t="16842" x="4608513" y="1736725"/>
          <p14:tracePt t="16849" x="4622800" y="1736725"/>
          <p14:tracePt t="16857" x="4643438" y="1736725"/>
          <p14:tracePt t="16866" x="4664075" y="1736725"/>
          <p14:tracePt t="16872" x="4679950" y="1736725"/>
          <p14:tracePt t="16883" x="4689475" y="1736725"/>
          <p14:tracePt t="16887" x="4705350" y="1736725"/>
          <p14:tracePt t="16893" x="4716463" y="1736725"/>
          <p14:tracePt t="16900" x="4730750" y="1736725"/>
          <p14:tracePt t="16908" x="4741863" y="1736725"/>
          <p14:tracePt t="16920" x="4756150" y="1736725"/>
          <p14:tracePt t="16924" x="4772025" y="1736725"/>
          <p14:tracePt t="16934" x="4776788" y="1736725"/>
          <p14:tracePt t="16938" x="4783138" y="1736725"/>
          <p14:tracePt t="16946" x="4792663" y="1736725"/>
          <p14:tracePt t="16953" x="4797425" y="1736725"/>
          <p14:tracePt t="16960" x="4808538" y="1736725"/>
          <p14:tracePt t="16968" x="4818063" y="1736725"/>
          <p14:tracePt t="16974" x="4833938" y="1736725"/>
          <p14:tracePt t="16983" x="4845050" y="1736725"/>
          <p14:tracePt t="16989" x="4859338" y="1736725"/>
          <p14:tracePt t="17004" x="4884738" y="1736725"/>
          <p14:tracePt t="17012" x="4895850" y="1736725"/>
          <p14:tracePt t="17019" x="4900613" y="1736725"/>
          <p14:tracePt t="17027" x="4911725" y="1736725"/>
          <p14:tracePt t="17035" x="4916488" y="1736725"/>
          <p14:tracePt t="17043" x="4921250" y="1736725"/>
          <p14:tracePt t="17056" x="4926013" y="1736725"/>
          <p14:tracePt t="17065" x="4932363" y="1736725"/>
          <p14:tracePt t="17080" x="4937125" y="1736725"/>
          <p14:tracePt t="17086" x="4941888" y="1736725"/>
          <p14:tracePt t="17538" x="4937125" y="1741488"/>
          <p14:tracePt t="17548" x="4932363" y="1741488"/>
          <p14:tracePt t="17559" x="4926013" y="1741488"/>
          <p14:tracePt t="17565" x="4921250" y="1741488"/>
          <p14:tracePt t="17583" x="4916488" y="1741488"/>
          <p14:tracePt t="17588" x="4905375" y="1741488"/>
          <p14:tracePt t="17603" x="4900613" y="1741488"/>
          <p14:tracePt t="17610" x="4895850" y="1741488"/>
          <p14:tracePt t="17625" x="4891088" y="1741488"/>
          <p14:tracePt t="18944" x="4951413" y="1720850"/>
          <p14:tracePt t="18950" x="5065713" y="1665288"/>
          <p14:tracePt t="18956" x="5178425" y="1608138"/>
          <p14:tracePt t="18964" x="5307013" y="1552575"/>
          <p14:tracePt t="18970" x="5476875" y="1470025"/>
          <p14:tracePt t="18978" x="5619750" y="1423988"/>
          <p14:tracePt t="18984" x="5732463" y="1403350"/>
          <p14:tracePt t="18993" x="5846763" y="1366838"/>
          <p14:tracePt t="19000" x="5943600" y="1346200"/>
          <p14:tracePt t="19008" x="6067425" y="1336675"/>
          <p14:tracePt t="19015" x="6205538" y="1309688"/>
          <p14:tracePt t="19022" x="6338888" y="1309688"/>
          <p14:tracePt t="19032" x="6437313" y="1300163"/>
          <p14:tracePt t="19039" x="6534150" y="1289050"/>
          <p14:tracePt t="19045" x="6616700" y="1289050"/>
          <p14:tracePt t="19053" x="6713538" y="1289050"/>
          <p14:tracePt t="19062" x="6807200" y="1289050"/>
          <p14:tracePt t="19068" x="6904038" y="1289050"/>
          <p14:tracePt t="19074" x="6986588" y="1289050"/>
          <p14:tracePt t="19082" x="7053263" y="1289050"/>
          <p14:tracePt t="19089" x="7110413" y="1289050"/>
          <p14:tracePt t="19100" x="7170738" y="1295400"/>
          <p14:tracePt t="19105" x="7212013" y="1304925"/>
          <p14:tracePt t="19111" x="7253288" y="1304925"/>
          <p14:tracePt t="19117" x="7299325" y="1309688"/>
          <p14:tracePt t="19125" x="7345363" y="1320800"/>
          <p14:tracePt t="19132" x="7402513" y="1330325"/>
          <p14:tracePt t="19140" x="7448550" y="1341438"/>
          <p14:tracePt t="19148" x="7505700" y="1362075"/>
          <p14:tracePt t="19155" x="7561263" y="1366838"/>
          <p14:tracePt t="19167" x="7623175" y="1387475"/>
          <p14:tracePt t="19173" x="7669213" y="1408113"/>
          <p14:tracePt t="19178" x="7715250" y="1423988"/>
          <p14:tracePt t="19184" x="7751763" y="1444625"/>
          <p14:tracePt t="19195" x="7797800" y="1470025"/>
          <p14:tracePt t="19202" x="7843838" y="1490663"/>
          <p14:tracePt t="19208" x="7896225" y="1531938"/>
          <p14:tracePt t="19215" x="7942263" y="1557338"/>
          <p14:tracePt t="19222" x="8004175" y="1598613"/>
          <p14:tracePt t="19237" x="8112125" y="1670050"/>
          <p14:tracePt t="19244" x="8162925" y="1700213"/>
          <p14:tracePt t="19252" x="8208963" y="1727200"/>
          <p14:tracePt t="19258" x="8245475" y="1741488"/>
          <p14:tracePt t="19265" x="8266113" y="1766888"/>
          <p14:tracePt t="19274" x="8301038" y="1793875"/>
          <p14:tracePt t="19282" x="8342313" y="1844675"/>
          <p14:tracePt t="19288" x="8383588" y="1906588"/>
          <p14:tracePt t="19299" x="8424863" y="1978025"/>
          <p14:tracePt t="19305" x="8470900" y="2065338"/>
          <p14:tracePt t="19311" x="8502650" y="2143125"/>
          <p14:tracePt t="19318" x="8532813" y="2189163"/>
          <p14:tracePt t="19326" x="8569325" y="2239963"/>
          <p14:tracePt t="19332" x="8609013" y="2312988"/>
          <p14:tracePt t="19340" x="8656638" y="2400300"/>
          <p14:tracePt t="19349" x="8702675" y="2501900"/>
          <p14:tracePt t="19355" x="8732838" y="2616200"/>
          <p14:tracePt t="19366" x="8769350" y="2697163"/>
          <p14:tracePt t="19377" x="8799513" y="2774950"/>
          <p14:tracePt t="19384" x="8836025" y="2878138"/>
          <p14:tracePt t="19392" x="8845550" y="2908300"/>
          <p14:tracePt t="19398" x="8856663" y="2970213"/>
          <p14:tracePt t="19407" x="8856663" y="3021013"/>
          <p14:tracePt t="19415" x="8851900" y="3067050"/>
          <p14:tracePt t="19421" x="8851900" y="3087688"/>
          <p14:tracePt t="19431" x="8836025" y="3124200"/>
          <p14:tracePt t="19439" x="8815388" y="3154363"/>
          <p14:tracePt t="19443" x="8799513" y="3181350"/>
          <p14:tracePt t="19450" x="8778875" y="3206750"/>
          <p14:tracePt t="19458" x="8732838" y="3221038"/>
          <p14:tracePt t="19465" x="8670925" y="3241675"/>
          <p14:tracePt t="19764" x="8670925" y="3282950"/>
          <p14:tracePt t="19769" x="8677275" y="3340100"/>
          <p14:tracePt t="19777" x="8677275" y="3386138"/>
          <p14:tracePt t="19785" x="8677275" y="3427413"/>
          <p14:tracePt t="19792" x="8677275" y="3457575"/>
          <p14:tracePt t="19799" x="8677275" y="3478213"/>
          <p14:tracePt t="19806" x="8677275" y="3509963"/>
          <p14:tracePt t="19815" x="8677275" y="3524250"/>
          <p14:tracePt t="19821" x="8677275" y="3544888"/>
          <p14:tracePt t="19831" x="8677275" y="3560763"/>
          <p14:tracePt t="19835" x="8677275" y="3571875"/>
          <p14:tracePt t="19843" x="8677275" y="3586163"/>
          <p14:tracePt t="19851" x="8677275" y="3597275"/>
          <p14:tracePt t="19858" x="8677275" y="3611563"/>
          <p14:tracePt t="19864" x="8677275" y="3622675"/>
          <p14:tracePt t="19875" x="8677275" y="3638550"/>
          <p14:tracePt t="19882" x="8677275" y="3648075"/>
          <p14:tracePt t="19888" x="8677275" y="3673475"/>
          <p14:tracePt t="19899" x="8677275" y="3684588"/>
          <p14:tracePt t="19904" x="8677275" y="3714750"/>
          <p14:tracePt t="19909" x="8677275" y="3740150"/>
          <p14:tracePt t="19918" x="8677275" y="3760788"/>
          <p14:tracePt t="19924" x="8677275" y="3781425"/>
          <p14:tracePt t="19932" x="8677275" y="3797300"/>
          <p14:tracePt t="19939" x="8677275" y="3806825"/>
          <p14:tracePt t="19948" x="8677275" y="3822700"/>
          <p14:tracePt t="19956" x="8677275" y="3838575"/>
          <p14:tracePt t="19964" x="8677275" y="3848100"/>
          <p14:tracePt t="19969" x="8677275" y="3863975"/>
          <p14:tracePt t="19978" x="8677275" y="3868738"/>
          <p14:tracePt t="19984" x="8677275" y="3875088"/>
          <p14:tracePt t="19991" x="8677275" y="3884613"/>
          <p14:tracePt t="19999" x="8677275" y="3889375"/>
          <p14:tracePt t="20007" x="8677275" y="3900488"/>
          <p14:tracePt t="20020" x="8677275" y="3905250"/>
          <p14:tracePt t="20027" x="8677275" y="3910013"/>
          <p14:tracePt t="20043" x="8677275" y="3914775"/>
          <p14:tracePt t="20601" x="8670925" y="3914775"/>
          <p14:tracePt t="20641" x="8661400" y="3914775"/>
          <p14:tracePt t="20673" x="8656638" y="3921125"/>
          <p14:tracePt t="20679" x="8650288" y="3925888"/>
          <p14:tracePt t="20694" x="8645525" y="3930650"/>
          <p14:tracePt t="20702" x="8640763" y="3941763"/>
          <p14:tracePt t="20708" x="8636000" y="3941763"/>
          <p14:tracePt t="20715" x="8629650" y="3941763"/>
          <p14:tracePt t="20722" x="8620125" y="3941763"/>
          <p14:tracePt t="20731" x="8615363" y="3941763"/>
          <p14:tracePt t="20737" x="8604250" y="3946525"/>
          <p14:tracePt t="20752" x="8599488" y="3946525"/>
          <p14:tracePt t="20761" x="8589963" y="3946525"/>
          <p14:tracePt t="20768" x="8578850" y="3946525"/>
          <p14:tracePt t="20774" x="8578850" y="3951288"/>
          <p14:tracePt t="20783" x="8569325" y="3951288"/>
          <p14:tracePt t="20789" x="8562975" y="3951288"/>
          <p14:tracePt t="20799" x="8553450" y="3951288"/>
          <p14:tracePt t="20804" x="8548688" y="3951288"/>
          <p14:tracePt t="20814" x="8542338" y="3956050"/>
          <p14:tracePt t="20819" x="8537575" y="3956050"/>
          <p14:tracePt t="20827" x="8532813" y="3956050"/>
          <p14:tracePt t="20833" x="8516938" y="3962400"/>
          <p14:tracePt t="20848" x="8507413" y="3962400"/>
          <p14:tracePt t="20865" x="8502650" y="3962400"/>
          <p14:tracePt t="20871" x="8491538" y="3962400"/>
          <p14:tracePt t="20882" x="8486775" y="3962400"/>
          <p14:tracePt t="20901" x="8470900" y="3967163"/>
          <p14:tracePt t="20915" x="8466138" y="3967163"/>
          <p14:tracePt t="20922" x="8461375" y="3967163"/>
          <p14:tracePt t="20937" x="8455025" y="3967163"/>
          <p14:tracePt t="20974" x="8445500" y="3967163"/>
          <p14:tracePt t="21093" x="8445500" y="3976688"/>
          <p14:tracePt t="21100" x="8440738" y="3976688"/>
          <p14:tracePt t="21107" x="8434388" y="3981450"/>
          <p14:tracePt t="22483" x="8413750" y="3987800"/>
          <p14:tracePt t="22490" x="8383588" y="3997325"/>
          <p14:tracePt t="22498" x="8347075" y="4013200"/>
          <p14:tracePt t="22505" x="8307388" y="4022725"/>
          <p14:tracePt t="22514" x="8275638" y="4029075"/>
          <p14:tracePt t="22519" x="8239125" y="4043363"/>
          <p14:tracePt t="22529" x="8208963" y="4054475"/>
          <p14:tracePt t="22535" x="8183563" y="4059238"/>
          <p14:tracePt t="22541" x="8162925" y="4075113"/>
          <p14:tracePt t="22549" x="8142288" y="4075113"/>
          <p14:tracePt t="22556" x="8116888" y="4084638"/>
          <p14:tracePt t="22565" x="8096250" y="4089400"/>
          <p14:tracePt t="22571" x="8075613" y="4089400"/>
          <p14:tracePt t="22583" x="8039100" y="4100513"/>
          <p14:tracePt t="22592" x="7997825" y="4105275"/>
          <p14:tracePt t="22602" x="7967663" y="4116388"/>
          <p14:tracePt t="22608" x="7937500" y="4121150"/>
          <p14:tracePt t="22616" x="7910513" y="4121150"/>
          <p14:tracePt t="22623" x="7889875" y="4130675"/>
          <p14:tracePt t="22631" x="7859713" y="4137025"/>
          <p14:tracePt t="22638" x="7834313" y="4137025"/>
          <p14:tracePt t="22648" x="7813675" y="4146550"/>
          <p14:tracePt t="22656" x="7797800" y="4151313"/>
          <p14:tracePt t="22660" x="7777163" y="4151313"/>
          <p14:tracePt t="22668" x="7756525" y="4162425"/>
          <p14:tracePt t="22675" x="7742238" y="4167188"/>
          <p14:tracePt t="22683" x="7721600" y="4167188"/>
          <p14:tracePt t="22689" x="7694613" y="4183063"/>
          <p14:tracePt t="22697" x="7680325" y="4187825"/>
          <p14:tracePt t="22704" x="7659688" y="4197350"/>
          <p14:tracePt t="22714" x="7639050" y="4203700"/>
          <p14:tracePt t="22720" x="7623175" y="4213225"/>
          <p14:tracePt t="22727" x="7602538" y="4213225"/>
          <p14:tracePt t="22735" x="7577138" y="4229100"/>
          <p14:tracePt t="22741" x="7567613" y="4229100"/>
          <p14:tracePt t="22749" x="7531100" y="4233863"/>
          <p14:tracePt t="22756" x="7510463" y="4244975"/>
          <p14:tracePt t="22764" x="7489825" y="4249738"/>
          <p14:tracePt t="22771" x="7459663" y="4259263"/>
          <p14:tracePt t="22786" x="7412038" y="4275138"/>
          <p14:tracePt t="22793" x="7381875" y="4279900"/>
          <p14:tracePt t="22799" x="7345363" y="4291013"/>
          <p14:tracePt t="22810" x="7324725" y="4295775"/>
          <p14:tracePt t="22815" x="7305675" y="4305300"/>
          <p14:tracePt t="22823" x="7273925" y="4311650"/>
          <p14:tracePt t="22831" x="7248525" y="4321175"/>
          <p14:tracePt t="22838" x="7227888" y="4321175"/>
          <p14:tracePt t="22847" x="7197725" y="4325938"/>
          <p14:tracePt t="22853" x="7170738" y="4325938"/>
          <p14:tracePt t="22859" x="7150100" y="4325938"/>
          <p14:tracePt t="22868" x="7131050" y="4337050"/>
          <p14:tracePt t="22882" x="7083425" y="4337050"/>
          <p14:tracePt t="22889" x="7062788" y="4341813"/>
          <p14:tracePt t="22897" x="7037388" y="4352925"/>
          <p14:tracePt t="22906" x="7016750" y="4352925"/>
          <p14:tracePt t="22914" x="6986588" y="4357688"/>
          <p14:tracePt t="22920" x="6970713" y="4367213"/>
          <p14:tracePt t="22927" x="6950075" y="4367213"/>
          <p14:tracePt t="22934" x="6929438" y="4367213"/>
          <p14:tracePt t="22941" x="6915150" y="4367213"/>
          <p14:tracePt t="22950" x="6904038" y="4367213"/>
          <p14:tracePt t="22954" x="6888163" y="4367213"/>
          <p14:tracePt t="22966" x="6878638" y="4367213"/>
          <p14:tracePt t="22970" x="6862763" y="4367213"/>
          <p14:tracePt t="22984" x="6858000" y="4367213"/>
          <p14:tracePt t="22987" x="6853238" y="4367213"/>
          <p14:tracePt t="22999" x="6848475" y="4367213"/>
          <p14:tracePt t="23007" x="6837363" y="4367213"/>
          <p14:tracePt t="23022" x="6832600" y="4367213"/>
          <p14:tracePt t="23036" x="6827838" y="4367213"/>
          <p14:tracePt t="23747" x="6827838" y="4362450"/>
          <p14:tracePt t="23754" x="6832600" y="4357688"/>
          <p14:tracePt t="23762" x="6848475" y="4346575"/>
          <p14:tracePt t="23769" x="6853238" y="4341813"/>
          <p14:tracePt t="23777" x="6867525" y="4325938"/>
          <p14:tracePt t="23786" x="6883400" y="4311650"/>
          <p14:tracePt t="23791" x="6894513" y="4305300"/>
          <p14:tracePt t="23798" x="6908800" y="4291013"/>
          <p14:tracePt t="23806" x="6924675" y="4284663"/>
          <p14:tracePt t="23814" x="6940550" y="4275138"/>
          <p14:tracePt t="23821" x="6950075" y="4259263"/>
          <p14:tracePt t="23831" x="6965950" y="4254500"/>
          <p14:tracePt t="23836" x="6981825" y="4238625"/>
          <p14:tracePt t="23843" x="6996113" y="4224338"/>
          <p14:tracePt t="23851" x="7016750" y="4208463"/>
          <p14:tracePt t="23859" x="7032625" y="4187825"/>
          <p14:tracePt t="23866" x="7069138" y="4151313"/>
          <p14:tracePt t="23872" x="7094538" y="4116388"/>
          <p14:tracePt t="23880" x="7124700" y="4079875"/>
          <p14:tracePt t="23887" x="7165975" y="4017963"/>
          <p14:tracePt t="23897" x="7207250" y="3956050"/>
          <p14:tracePt t="23916" x="7305675" y="3797300"/>
          <p14:tracePt t="23924" x="7319963" y="3767138"/>
          <p14:tracePt t="23931" x="7335838" y="3740150"/>
          <p14:tracePt t="23939" x="7351713" y="3709988"/>
          <p14:tracePt t="23946" x="7372350" y="3673475"/>
          <p14:tracePt t="23955" x="7397750" y="3638550"/>
          <p14:tracePt t="23964" x="7427913" y="3581400"/>
          <p14:tracePt t="23970" x="7448550" y="3519488"/>
          <p14:tracePt t="23976" x="7473950" y="3457575"/>
          <p14:tracePt t="23984" x="7494588" y="3402013"/>
          <p14:tracePt t="23991" x="7515225" y="3340100"/>
          <p14:tracePt t="23997" x="7526338" y="3282950"/>
          <p14:tracePt t="24006" x="7540625" y="3248025"/>
          <p14:tracePt t="24014" x="7551738" y="3227388"/>
          <p14:tracePt t="24021" x="7556500" y="3206750"/>
          <p14:tracePt t="24034" x="7556500" y="3175000"/>
          <p14:tracePt t="24038" x="7567613" y="3140075"/>
          <p14:tracePt t="24044" x="7577138" y="3082925"/>
          <p14:tracePt t="24050" x="7577138" y="3000375"/>
          <p14:tracePt t="24057" x="7577138" y="2933700"/>
          <p14:tracePt t="24064" x="7588250" y="2846388"/>
          <p14:tracePt t="24071" x="7588250" y="2779713"/>
          <p14:tracePt t="24080" x="7588250" y="2722563"/>
          <p14:tracePt t="24087" x="7581900" y="2667000"/>
          <p14:tracePt t="24097" x="7581900" y="2635250"/>
          <p14:tracePt t="24105" x="7572375" y="2605088"/>
          <p14:tracePt t="24109" x="7567613" y="2574925"/>
          <p14:tracePt t="24115" x="7567613" y="2527300"/>
          <p14:tracePt t="24125" x="7546975" y="2481263"/>
          <p14:tracePt t="24132" x="7535863" y="2425700"/>
          <p14:tracePt t="24140" x="7526338" y="2368550"/>
          <p14:tracePt t="24146" x="7510463" y="2322513"/>
          <p14:tracePt t="24153" x="7489825" y="2260600"/>
          <p14:tracePt t="24164" x="7459663" y="2214563"/>
          <p14:tracePt t="24170" x="7432675" y="2178050"/>
          <p14:tracePt t="24175" x="7418388" y="2143125"/>
          <p14:tracePt t="24181" x="7392988" y="2122488"/>
          <p14:tracePt t="24191" x="7372350" y="2106613"/>
          <p14:tracePt t="24198" x="7345363" y="2081213"/>
          <p14:tracePt t="24206" x="7319963" y="2060575"/>
          <p14:tracePt t="24213" x="7289800" y="2039938"/>
          <p14:tracePt t="24220" x="7273925" y="2019300"/>
          <p14:tracePt t="24229" x="7248525" y="1993900"/>
          <p14:tracePt t="24235" x="7227888" y="1978025"/>
          <p14:tracePt t="24241" x="7202488" y="1947863"/>
          <p14:tracePt t="24250" x="7177088" y="1922463"/>
          <p14:tracePt t="24257" x="7161213" y="1895475"/>
          <p14:tracePt t="24265" x="7135813" y="1865313"/>
          <p14:tracePt t="24271" x="7110413" y="1828800"/>
          <p14:tracePt t="24280" x="7094538" y="1793875"/>
          <p14:tracePt t="24286" x="7073900" y="1762125"/>
          <p14:tracePt t="24298" x="7058025" y="1736725"/>
          <p14:tracePt t="24304" x="7042150" y="1716088"/>
          <p14:tracePt t="24309" x="7037388" y="1700213"/>
          <p14:tracePt t="24316" x="7032625" y="1685925"/>
          <p14:tracePt t="24323" x="7032625" y="1679575"/>
          <p14:tracePt t="24339" x="7016750" y="1670050"/>
          <p14:tracePt t="24347" x="7016750" y="1665288"/>
          <p14:tracePt t="24398" x="7016750" y="1670050"/>
          <p14:tracePt t="24406" x="7027863" y="1685925"/>
          <p14:tracePt t="24413" x="7037388" y="1716088"/>
          <p14:tracePt t="24420" x="7053263" y="1752600"/>
          <p14:tracePt t="24430" x="7073900" y="1798638"/>
          <p14:tracePt t="24435" x="7089775" y="1828800"/>
          <p14:tracePt t="24442" x="7115175" y="1865313"/>
          <p14:tracePt t="24448" x="7135813" y="1911350"/>
          <p14:tracePt t="24456" x="7177088" y="1973263"/>
          <p14:tracePt t="24464" x="7218363" y="2060575"/>
          <p14:tracePt t="24471" x="7253288" y="2147888"/>
          <p14:tracePt t="24479" x="7285038" y="2235200"/>
          <p14:tracePt t="24486" x="7315200" y="2322513"/>
          <p14:tracePt t="24496" x="7335838" y="2368550"/>
          <p14:tracePt t="24503" x="7356475" y="2414588"/>
          <p14:tracePt t="24508" x="7361238" y="2435225"/>
          <p14:tracePt t="24516" x="7377113" y="2471738"/>
          <p14:tracePt t="24523" x="7386638" y="2501900"/>
          <p14:tracePt t="24530" x="7397750" y="2559050"/>
          <p14:tracePt t="24537" x="7397750" y="2600325"/>
          <p14:tracePt t="24546" x="7397750" y="2671763"/>
          <p14:tracePt t="24552" x="7397750" y="2738438"/>
          <p14:tracePt t="24563" x="7397750" y="2811463"/>
          <p14:tracePt t="24568" x="7381875" y="2882900"/>
          <p14:tracePt t="24575" x="7372350" y="2924175"/>
          <p14:tracePt t="24582" x="7361238" y="2959100"/>
          <p14:tracePt t="24589" x="7345363" y="2990850"/>
          <p14:tracePt t="24598" x="7335838" y="3021013"/>
          <p14:tracePt t="24605" x="7319963" y="3046413"/>
          <p14:tracePt t="24614" x="7305675" y="3078163"/>
          <p14:tracePt t="24621" x="7289800" y="3124200"/>
          <p14:tracePt t="24627" x="7269163" y="3160713"/>
          <p14:tracePt t="24634" x="7253288" y="3206750"/>
          <p14:tracePt t="24644" x="7232650" y="3252788"/>
          <p14:tracePt t="24649" x="7227888" y="3282950"/>
          <p14:tracePt t="24656" x="7207250" y="3319463"/>
          <p14:tracePt t="24663" x="7202488" y="3340100"/>
          <p14:tracePt t="24670" x="7191375" y="3365500"/>
          <p14:tracePt t="24680" x="7191375" y="3376613"/>
          <p14:tracePt t="24687" x="7186613" y="3390900"/>
          <p14:tracePt t="24693" x="7181850" y="3397250"/>
          <p14:tracePt t="24700" x="7181850" y="3402013"/>
          <p14:tracePt t="24708" x="7177088" y="3416300"/>
          <p14:tracePt t="24723" x="7177088" y="3422650"/>
          <p14:tracePt t="24730" x="7177088" y="3427413"/>
          <p14:tracePt t="24750" x="7177088" y="3432175"/>
          <p14:tracePt t="24766" x="7177088" y="3436938"/>
          <p14:tracePt t="25382" x="7131050" y="3448050"/>
          <p14:tracePt t="25389" x="7069138" y="3457575"/>
          <p14:tracePt t="25396" x="6986588" y="3478213"/>
          <p14:tracePt t="25403" x="6873875" y="3489325"/>
          <p14:tracePt t="25413" x="6740525" y="3498850"/>
          <p14:tracePt t="25420" x="6584950" y="3509963"/>
          <p14:tracePt t="25425" x="6462713" y="3519488"/>
          <p14:tracePt t="25432" x="6343650" y="3519488"/>
          <p14:tracePt t="25439" x="6221413" y="3519488"/>
          <p14:tracePt t="25447" x="6108700" y="3519488"/>
          <p14:tracePt t="25454" x="6000750" y="3514725"/>
          <p14:tracePt t="25463" x="5892800" y="3514725"/>
          <p14:tracePt t="25469" x="5810250" y="3514725"/>
          <p14:tracePt t="25479" x="5753100" y="3514725"/>
          <p14:tracePt t="25487" x="5697538" y="3514725"/>
          <p14:tracePt t="25492" x="5640388" y="3519488"/>
          <p14:tracePt t="25499" x="5583238" y="3519488"/>
          <p14:tracePt t="25506" x="5527675" y="3530600"/>
          <p14:tracePt t="25513" x="5470525" y="3540125"/>
          <p14:tracePt t="25521" x="5399088" y="3540125"/>
          <p14:tracePt t="25529" x="5332413" y="3540125"/>
          <p14:tracePt t="25536" x="5260975" y="3551238"/>
          <p14:tracePt t="25543" x="5203825" y="3560763"/>
          <p14:tracePt t="25551" x="5157788" y="3560763"/>
          <p14:tracePt t="25558" x="5116513" y="3560763"/>
          <p14:tracePt t="25564" x="5070475" y="3565525"/>
          <p14:tracePt t="25573" x="5038725" y="3576638"/>
          <p14:tracePt t="25580" x="4999038" y="3576638"/>
          <p14:tracePt t="25587" x="4957763" y="3576638"/>
          <p14:tracePt t="25596" x="4926013" y="3576638"/>
          <p14:tracePt t="25605" x="4895850" y="3576638"/>
          <p14:tracePt t="25612" x="4838700" y="3586163"/>
          <p14:tracePt t="25617" x="4808538" y="3586163"/>
          <p14:tracePt t="25625" x="4767263" y="3586163"/>
          <p14:tracePt t="25631" x="4725988" y="3590925"/>
          <p14:tracePt t="25640" x="4695825" y="3602038"/>
          <p14:tracePt t="25647" x="4668838" y="3602038"/>
          <p14:tracePt t="25654" x="4649788" y="3602038"/>
          <p14:tracePt t="25664" x="4618038" y="3611563"/>
          <p14:tracePt t="25672" x="4602163" y="3617913"/>
          <p14:tracePt t="25677" x="4581525" y="3617913"/>
          <p14:tracePt t="25684" x="4556125" y="3632200"/>
          <p14:tracePt t="25691" x="4546600" y="3638550"/>
          <p14:tracePt t="25699" x="4530725" y="3648075"/>
          <p14:tracePt t="25705" x="4510088" y="3663950"/>
          <p14:tracePt t="25714" x="4484688" y="3679825"/>
          <p14:tracePt t="25720" x="4468813" y="3689350"/>
          <p14:tracePt t="25730" x="4448175" y="3714750"/>
          <p14:tracePt t="25736" x="4422775" y="3740150"/>
          <p14:tracePt t="25744" x="4387850" y="3767138"/>
          <p14:tracePt t="25750" x="4351338" y="3792538"/>
          <p14:tracePt t="25757" x="4314825" y="3827463"/>
          <p14:tracePt t="25765" x="4289425" y="3854450"/>
          <p14:tracePt t="25772" x="4252913" y="3879850"/>
          <p14:tracePt t="25780" x="4232275" y="3905250"/>
          <p14:tracePt t="25787" x="4206875" y="3925888"/>
          <p14:tracePt t="25796" x="4186238" y="3941763"/>
          <p14:tracePt t="25802" x="4160838" y="3956050"/>
          <p14:tracePt t="25812" x="4144963" y="3971925"/>
          <p14:tracePt t="25819" x="4130675" y="3987800"/>
          <p14:tracePt t="25824" x="4114800" y="4013200"/>
          <p14:tracePt t="25832" x="4098925" y="4033838"/>
          <p14:tracePt t="25839" x="4073525" y="4070350"/>
          <p14:tracePt t="25846" x="4048125" y="4116388"/>
          <p14:tracePt t="25854" x="4027488" y="4162425"/>
          <p14:tracePt t="25863" x="4011613" y="4208463"/>
          <p14:tracePt t="25869" x="4002088" y="4254500"/>
          <p14:tracePt t="25876" x="3990975" y="4284663"/>
          <p14:tracePt t="25883" x="3986213" y="4305300"/>
          <p14:tracePt t="25899" x="3976688" y="4352925"/>
          <p14:tracePt t="25905" x="3970338" y="4371975"/>
          <p14:tracePt t="25913" x="3970338" y="4387850"/>
          <p14:tracePt t="25921" x="3970338" y="4403725"/>
          <p14:tracePt t="25931" x="3970338" y="4413250"/>
          <p14:tracePt t="25937" x="3970338" y="4429125"/>
          <p14:tracePt t="25943" x="3970338" y="4433888"/>
          <p14:tracePt t="25952" x="3970338" y="4440238"/>
          <p14:tracePt t="25958" x="3970338" y="4449763"/>
          <p14:tracePt t="25965" x="3970338" y="4460875"/>
          <p14:tracePt t="25972" x="3970338" y="4465638"/>
          <p14:tracePt t="25981" x="3970338" y="4470400"/>
          <p14:tracePt t="25986" x="3970338" y="4475163"/>
          <p14:tracePt t="26001" x="3970338" y="4479925"/>
          <p14:tracePt t="26009" x="3970338" y="4486275"/>
          <p14:tracePt t="26024" x="3970338" y="4491038"/>
          <p14:tracePt t="26327" x="3990975" y="4449763"/>
          <p14:tracePt t="26334" x="4017963" y="4387850"/>
          <p14:tracePt t="26341" x="4037013" y="4332288"/>
          <p14:tracePt t="26349" x="4064000" y="4295775"/>
          <p14:tracePt t="26356" x="4094163" y="4244975"/>
          <p14:tracePt t="26363" x="4114800" y="4197350"/>
          <p14:tracePt t="26370" x="4144963" y="4141788"/>
          <p14:tracePt t="26380" x="4176713" y="4064000"/>
          <p14:tracePt t="26385" x="4197350" y="3992563"/>
          <p14:tracePt t="26397" x="4227513" y="3905250"/>
          <p14:tracePt t="26404" x="4248150" y="3833813"/>
          <p14:tracePt t="26408" x="4259263" y="3792538"/>
          <p14:tracePt t="26414" x="4279900" y="3730625"/>
          <p14:tracePt t="26425" x="4279900" y="3698875"/>
          <p14:tracePt t="26431" x="4284663" y="3668713"/>
          <p14:tracePt t="26437" x="4294188" y="3638550"/>
          <p14:tracePt t="26445" x="4298950" y="3590925"/>
          <p14:tracePt t="26452" x="4310063" y="3535363"/>
          <p14:tracePt t="26462" x="4330700" y="3448050"/>
          <p14:tracePt t="26469" x="4340225" y="3381375"/>
          <p14:tracePt t="26475" x="4351338" y="3308350"/>
          <p14:tracePt t="26483" x="4351338" y="3252788"/>
          <p14:tracePt t="26489" x="4360863" y="3195638"/>
          <p14:tracePt t="26497" x="4371975" y="3165475"/>
          <p14:tracePt t="26504" x="4371975" y="3140075"/>
          <p14:tracePt t="26512" x="4371975" y="3119438"/>
          <p14:tracePt t="26518" x="4371975" y="3087688"/>
          <p14:tracePt t="26529" x="4376738" y="3057525"/>
          <p14:tracePt t="26534" x="4376738" y="3000375"/>
          <p14:tracePt t="26541" x="4387850" y="2954338"/>
          <p14:tracePt t="26548" x="4387850" y="2903538"/>
          <p14:tracePt t="26556" x="4397375" y="2857500"/>
          <p14:tracePt t="26563" x="4397375" y="2816225"/>
          <p14:tracePt t="26570" x="4397375" y="2784475"/>
          <p14:tracePt t="26580" x="4402138" y="2754313"/>
          <p14:tracePt t="26585" x="4402138" y="2722563"/>
          <p14:tracePt t="26597" x="4402138" y="2692400"/>
          <p14:tracePt t="26600" x="4402138" y="2662238"/>
          <p14:tracePt t="26608" x="4413250" y="2646363"/>
          <p14:tracePt t="26616" x="4413250" y="2616200"/>
          <p14:tracePt t="26622" x="4418013" y="2595563"/>
          <p14:tracePt t="26630" x="4427538" y="2559050"/>
          <p14:tracePt t="26637" x="4427538" y="2517775"/>
          <p14:tracePt t="26645" x="4438650" y="2460625"/>
          <p14:tracePt t="26652" x="4443413" y="2405063"/>
          <p14:tracePt t="26662" x="4443413" y="2347913"/>
          <p14:tracePt t="26670" x="4454525" y="2301875"/>
          <p14:tracePt t="26674" x="4454525" y="2260600"/>
          <p14:tracePt t="26680" x="4454525" y="2230438"/>
          <p14:tracePt t="26689" x="4454525" y="2214563"/>
          <p14:tracePt t="26696" x="4454525" y="2184400"/>
          <p14:tracePt t="26704" x="4454525" y="2173288"/>
          <p14:tracePt t="26714" x="4454525" y="2152650"/>
          <p14:tracePt t="26718" x="4454525" y="2127250"/>
          <p14:tracePt t="26726" x="4454525" y="2117725"/>
          <p14:tracePt t="26734" x="4454525" y="2090738"/>
          <p14:tracePt t="26741" x="4454525" y="2070100"/>
          <p14:tracePt t="26749" x="4454525" y="2039938"/>
          <p14:tracePt t="26756" x="4454525" y="2009775"/>
          <p14:tracePt t="26764" x="4454525" y="1978025"/>
          <p14:tracePt t="26771" x="4454525" y="1947863"/>
          <p14:tracePt t="26782" x="4454525" y="1916113"/>
          <p14:tracePt t="26786" x="4454525" y="1885950"/>
          <p14:tracePt t="26799" x="4454525" y="1824038"/>
          <p14:tracePt t="26807" x="4454525" y="1803400"/>
          <p14:tracePt t="26814" x="4454525" y="1782763"/>
          <p14:tracePt t="26822" x="4454525" y="1762125"/>
          <p14:tracePt t="26830" x="4454525" y="1746250"/>
          <p14:tracePt t="26837" x="4454525" y="1731963"/>
          <p14:tracePt t="26846" x="4454525" y="1727200"/>
          <p14:tracePt t="26851" x="4454525" y="1716088"/>
          <p14:tracePt t="26866" x="4454525" y="1711325"/>
          <p14:tracePt t="26874" x="4454525" y="1706563"/>
          <p14:tracePt t="26901" x="4454525" y="1690688"/>
          <p14:tracePt t="26918" x="4454525" y="1679575"/>
          <p14:tracePt t="27043" x="4459288" y="1679575"/>
          <p14:tracePt t="27054" x="4459288" y="1685925"/>
          <p14:tracePt t="27061" x="4468813" y="1700213"/>
          <p14:tracePt t="27067" x="4475163" y="1731963"/>
          <p14:tracePt t="27073" x="4494213" y="1766888"/>
          <p14:tracePt t="27081" x="4500563" y="1798638"/>
          <p14:tracePt t="27088" x="4510088" y="1844675"/>
          <p14:tracePt t="27096" x="4525963" y="1874838"/>
          <p14:tracePt t="27103" x="4535488" y="1911350"/>
          <p14:tracePt t="27112" x="4541838" y="1931988"/>
          <p14:tracePt t="27118" x="4541838" y="1962150"/>
          <p14:tracePt t="27126" x="4551363" y="1993900"/>
          <p14:tracePt t="27133" x="4556125" y="2024063"/>
          <p14:tracePt t="27140" x="4556125" y="2055813"/>
          <p14:tracePt t="27146" x="4567238" y="2097088"/>
          <p14:tracePt t="27154" x="4576763" y="2157413"/>
          <p14:tracePt t="27163" x="4576763" y="2209800"/>
          <p14:tracePt t="27170" x="4581525" y="2255838"/>
          <p14:tracePt t="27179" x="4592638" y="2312988"/>
          <p14:tracePt t="27186" x="4592638" y="2359025"/>
          <p14:tracePt t="27192" x="4592638" y="2400300"/>
          <p14:tracePt t="27200" x="4592638" y="2420938"/>
          <p14:tracePt t="27206" x="4592638" y="2439988"/>
          <p14:tracePt t="27215" x="4592638" y="2471738"/>
          <p14:tracePt t="27221" x="4592638" y="2497138"/>
          <p14:tracePt t="27229" x="4592638" y="2517775"/>
          <p14:tracePt t="27236" x="4592638" y="2547938"/>
          <p14:tracePt t="27250" x="4592638" y="2568575"/>
          <p14:tracePt t="27252" x="4592638" y="2600325"/>
          <p14:tracePt t="27259" x="4592638" y="2630488"/>
          <p14:tracePt t="27265" x="4592638" y="2671763"/>
          <p14:tracePt t="27274" x="4592638" y="2713038"/>
          <p14:tracePt t="27281" x="4592638" y="2759075"/>
          <p14:tracePt t="27288" x="4592638" y="2816225"/>
          <p14:tracePt t="27295" x="4592638" y="2857500"/>
          <p14:tracePt t="27302" x="4581525" y="2903538"/>
          <p14:tracePt t="27313" x="4581525" y="2924175"/>
          <p14:tracePt t="27318" x="4572000" y="2965450"/>
          <p14:tracePt t="27325" x="4562475" y="3011488"/>
          <p14:tracePt t="27330" x="4562475" y="3067050"/>
          <p14:tracePt t="27339" x="4556125" y="3124200"/>
          <p14:tracePt t="27347" x="4546600" y="3181350"/>
          <p14:tracePt t="27357" x="4546600" y="3252788"/>
          <p14:tracePt t="27363" x="4535488" y="3294063"/>
          <p14:tracePt t="27370" x="4525963" y="3355975"/>
          <p14:tracePt t="27380" x="4525963" y="3397250"/>
          <p14:tracePt t="27386" x="4521200" y="3427413"/>
          <p14:tracePt t="27391" x="4510088" y="3452813"/>
          <p14:tracePt t="27399" x="4510088" y="3463925"/>
          <p14:tracePt t="27406" x="4505325" y="3484563"/>
          <p14:tracePt t="27421" x="4494213" y="3519488"/>
          <p14:tracePt t="27429" x="4489450" y="3535363"/>
          <p14:tracePt t="27436" x="4479925" y="3560763"/>
          <p14:tracePt t="27447" x="4479925" y="3571875"/>
          <p14:tracePt t="27453" x="4475163" y="3586163"/>
          <p14:tracePt t="27458" x="4468813" y="3606800"/>
          <p14:tracePt t="27464" x="4468813" y="3632200"/>
          <p14:tracePt t="27472" x="4468813" y="3652838"/>
          <p14:tracePt t="27481" x="4459288" y="3673475"/>
          <p14:tracePt t="27487" x="4459288" y="3689350"/>
          <p14:tracePt t="27496" x="4459288" y="3698875"/>
          <p14:tracePt t="27502" x="4459288" y="3714750"/>
          <p14:tracePt t="27513" x="4459288" y="3719513"/>
          <p14:tracePt t="27517" x="4459288" y="3725863"/>
          <p14:tracePt t="27531" x="4459288" y="3730625"/>
          <p14:tracePt t="27539" x="4459288" y="3735388"/>
          <p14:tracePt t="27554" x="4459288" y="3746500"/>
          <p14:tracePt t="27563" x="4459288" y="3751263"/>
          <p14:tracePt t="27616" x="4459288" y="3756025"/>
          <p14:tracePt t="27642" x="4459288" y="3760788"/>
          <p14:tracePt t="28190" x="4505325" y="3735388"/>
          <p14:tracePt t="28198" x="4567238" y="3694113"/>
          <p14:tracePt t="28205" x="4629150" y="3627438"/>
          <p14:tracePt t="28213" x="4716463" y="3576638"/>
          <p14:tracePt t="28219" x="4833938" y="3503613"/>
          <p14:tracePt t="28230" x="4946650" y="3436938"/>
          <p14:tracePt t="28234" x="5059363" y="3381375"/>
          <p14:tracePt t="28241" x="5162550" y="3335338"/>
          <p14:tracePt t="28249" x="5260975" y="3289300"/>
          <p14:tracePt t="28256" x="5373688" y="3241675"/>
          <p14:tracePt t="28264" x="5495925" y="3221038"/>
          <p14:tracePt t="28271" x="5624513" y="3201988"/>
          <p14:tracePt t="28280" x="5722938" y="3175000"/>
          <p14:tracePt t="28286" x="5794375" y="3165475"/>
          <p14:tracePt t="28296" x="5876925" y="3154363"/>
          <p14:tracePt t="28302" x="5943600" y="3154363"/>
          <p14:tracePt t="28315" x="6127750" y="3133725"/>
          <p14:tracePt t="28324" x="6210300" y="3133725"/>
          <p14:tracePt t="28330" x="6292850" y="3124200"/>
          <p14:tracePt t="28338" x="6375400" y="3113088"/>
          <p14:tracePt t="28346" x="6430963" y="3113088"/>
          <p14:tracePt t="28352" x="6488113" y="3113088"/>
          <p14:tracePt t="28366" x="6545263" y="3113088"/>
          <p14:tracePt t="28375" x="6692900" y="3113088"/>
          <p14:tracePt t="28383" x="6775450" y="3113088"/>
          <p14:tracePt t="28388" x="6858000" y="3113088"/>
          <p14:tracePt t="28396" x="6929438" y="3119438"/>
          <p14:tracePt t="28404" x="6986588" y="3128963"/>
          <p14:tracePt t="28413" x="7042150" y="3128963"/>
          <p14:tracePt t="28420" x="7089775" y="3140075"/>
          <p14:tracePt t="28430" x="7131050" y="3140075"/>
          <p14:tracePt t="28441" x="7191375" y="3144838"/>
          <p14:tracePt t="28450" x="7223125" y="3144838"/>
          <p14:tracePt t="28455" x="7269163" y="3154363"/>
          <p14:tracePt t="28465" x="7299325" y="3160713"/>
          <p14:tracePt t="28471" x="7331075" y="3170238"/>
          <p14:tracePt t="28479" x="7361238" y="3181350"/>
          <p14:tracePt t="28485" x="7392988" y="3186113"/>
          <p14:tracePt t="28497" x="7423150" y="3195638"/>
          <p14:tracePt t="28502" x="7448550" y="3211513"/>
          <p14:tracePt t="28508" x="7469188" y="3216275"/>
          <p14:tracePt t="28516" x="7494588" y="3227388"/>
          <p14:tracePt t="28522" x="7515225" y="3241675"/>
          <p14:tracePt t="28531" x="7531100" y="3248025"/>
          <p14:tracePt t="28537" x="7546975" y="3252788"/>
          <p14:tracePt t="28546" x="7556500" y="3252788"/>
          <p14:tracePt t="28552" x="7561263" y="3257550"/>
          <p14:tracePt t="28563" x="7567613" y="3268663"/>
          <p14:tracePt t="28568" x="7577138" y="3268663"/>
          <p14:tracePt t="28574" x="7581900" y="3273425"/>
          <p14:tracePt t="28582" x="7581900" y="3278188"/>
          <p14:tracePt t="28589" x="7588250" y="3278188"/>
          <p14:tracePt t="28595" x="7593013" y="3278188"/>
          <p14:tracePt t="28613" x="7597775" y="3278188"/>
          <p14:tracePt t="28618" x="7602538" y="3278188"/>
          <p14:tracePt t="32263" x="7561263" y="3278188"/>
          <p14:tracePt t="32271" x="7510463" y="3278188"/>
          <p14:tracePt t="32278" x="7453313" y="3278188"/>
          <p14:tracePt t="32286" x="7397750" y="3289300"/>
          <p14:tracePt t="32295" x="7340600" y="3289300"/>
          <p14:tracePt t="32300" x="7278688" y="3298825"/>
          <p14:tracePt t="32312" x="7212013" y="3298825"/>
          <p14:tracePt t="32316" x="7145338" y="3298825"/>
          <p14:tracePt t="32322" x="7073900" y="3298825"/>
          <p14:tracePt t="32330" x="7007225" y="3298825"/>
          <p14:tracePt t="32337" x="6924675" y="3298825"/>
          <p14:tracePt t="32347" x="6853238" y="3298825"/>
          <p14:tracePt t="32352" x="6786563" y="3298825"/>
          <p14:tracePt t="32363" x="6704013" y="3298825"/>
          <p14:tracePt t="32367" x="6591300" y="3298825"/>
          <p14:tracePt t="32374" x="6508750" y="3298825"/>
          <p14:tracePt t="32381" x="6426200" y="3298825"/>
          <p14:tracePt t="32389" x="6359525" y="3298825"/>
          <p14:tracePt t="32397" x="6303963" y="3298825"/>
          <p14:tracePt t="32404" x="6262688" y="3298825"/>
          <p14:tracePt t="32412" x="6205538" y="3298825"/>
          <p14:tracePt t="32420" x="6164263" y="3298825"/>
          <p14:tracePt t="32428" x="6108700" y="3298825"/>
          <p14:tracePt t="32434" x="6035675" y="3298825"/>
          <p14:tracePt t="32441" x="5984875" y="3298825"/>
          <p14:tracePt t="32447" x="5897563" y="3298825"/>
          <p14:tracePt t="32455" x="5846763" y="3298825"/>
          <p14:tracePt t="32463" x="5789613" y="3298825"/>
          <p14:tracePt t="32470" x="5748338" y="3298825"/>
          <p14:tracePt t="32478" x="5702300" y="3298825"/>
          <p14:tracePt t="32485" x="5661025" y="3298825"/>
          <p14:tracePt t="32495" x="5619750" y="3298825"/>
          <p14:tracePt t="32503" x="5564188" y="3298825"/>
          <p14:tracePt t="32511" x="5522913" y="3298825"/>
          <p14:tracePt t="32516" x="5449888" y="3298825"/>
          <p14:tracePt t="32522" x="5394325" y="3298825"/>
          <p14:tracePt t="32530" x="5341938" y="3298825"/>
          <p14:tracePt t="32537" x="5286375" y="3298825"/>
          <p14:tracePt t="32545" x="5229225" y="3298825"/>
          <p14:tracePt t="32552" x="5187950" y="3298825"/>
          <p14:tracePt t="32563" x="5141913" y="3298825"/>
          <p14:tracePt t="32567" x="5111750" y="3298825"/>
          <p14:tracePt t="32576" x="5080000" y="3298825"/>
          <p14:tracePt t="32583" x="5038725" y="3298825"/>
          <p14:tracePt t="32589" x="4999038" y="3303588"/>
          <p14:tracePt t="32597" x="4967288" y="3314700"/>
          <p14:tracePt t="32603" x="4921250" y="3314700"/>
          <p14:tracePt t="32611" x="4879975" y="3314700"/>
          <p14:tracePt t="32618" x="4838700" y="3314700"/>
          <p14:tracePt t="32627" x="4797425" y="3314700"/>
          <p14:tracePt t="32633" x="4751388" y="3324225"/>
          <p14:tracePt t="32640" x="4721225" y="3328988"/>
          <p14:tracePt t="32648" x="4695825" y="3328988"/>
          <p14:tracePt t="32655" x="4675188" y="3340100"/>
          <p14:tracePt t="32662" x="4654550" y="3344863"/>
          <p14:tracePt t="32670" x="4629150" y="3344863"/>
          <p14:tracePt t="32678" x="4618038" y="3344863"/>
          <p14:tracePt t="32687" x="4597400" y="3344863"/>
          <p14:tracePt t="32695" x="4572000" y="3349625"/>
          <p14:tracePt t="32701" x="4556125" y="3360738"/>
          <p14:tracePt t="32708" x="4546600" y="3360738"/>
          <p14:tracePt t="32714" x="4530725" y="3365500"/>
          <p14:tracePt t="32721" x="4514850" y="3376613"/>
          <p14:tracePt t="32730" x="4505325" y="3376613"/>
          <p14:tracePt t="32736" x="4489450" y="3381375"/>
          <p14:tracePt t="32745" x="4484688" y="3386138"/>
          <p14:tracePt t="32754" x="4479925" y="3386138"/>
          <p14:tracePt t="32762" x="4475163" y="3386138"/>
          <p14:tracePt t="32767" x="4468813" y="3386138"/>
          <p14:tracePt t="32781" x="4459288" y="3386138"/>
          <p14:tracePt t="32788" x="4454525" y="3386138"/>
          <p14:tracePt t="32803" x="4448175" y="3386138"/>
          <p14:tracePt t="32877" x="4443413" y="3386138"/>
          <p14:tracePt t="32892" x="4438650" y="3386138"/>
          <p14:tracePt t="32902" x="4438650" y="3390900"/>
          <p14:tracePt t="32908" x="4433888" y="3397250"/>
          <p14:tracePt t="32921" x="4427538" y="3406775"/>
          <p14:tracePt t="32927" x="4418013" y="3411538"/>
          <p14:tracePt t="32944" x="4418013" y="3416300"/>
          <p14:tracePt t="32961" x="4418013" y="3422650"/>
          <p14:tracePt t="33211" x="4413250" y="3422650"/>
          <p14:tracePt t="33217" x="4406900" y="3422650"/>
          <p14:tracePt t="33231" x="4402138" y="3422650"/>
          <p14:tracePt t="33344" x="4397375" y="3427413"/>
          <p14:tracePt t="33402" x="4397375" y="3432175"/>
          <p14:tracePt t="33408" x="4392613" y="3436938"/>
          <p14:tracePt t="33418" x="4381500" y="3452813"/>
          <p14:tracePt t="33424" x="4381500" y="3457575"/>
          <p14:tracePt t="43501" x="4314825" y="3427413"/>
          <p14:tracePt t="43518" x="4073525" y="3303588"/>
          <p14:tracePt t="43526" x="3924300" y="3216275"/>
          <p14:tracePt t="43532" x="3749675" y="3082925"/>
          <p14:tracePt t="43540" x="3473450" y="2913063"/>
          <p14:tracePt t="43546" x="3143250" y="2728913"/>
          <p14:tracePt t="43552" x="2901950" y="2600325"/>
          <p14:tracePt t="43558" x="2651125" y="2430463"/>
          <p14:tracePt t="43567" x="2393950" y="2225675"/>
          <p14:tracePt t="43574" x="2111375" y="2014538"/>
          <p14:tracePt t="43582" x="1931988" y="1865313"/>
          <p14:tracePt t="43591" x="1787525" y="1757363"/>
          <p14:tracePt t="43597" x="1649413" y="1670050"/>
          <p14:tracePt t="43607" x="1525588" y="1571625"/>
          <p14:tracePt t="43613" x="1422400" y="1470025"/>
          <p14:tracePt t="43619" x="1330325" y="1376363"/>
          <p14:tracePt t="43627" x="1243013" y="1300163"/>
          <p14:tracePt t="43634" x="1176338" y="1249363"/>
          <p14:tracePt t="43642" x="1139825" y="1196975"/>
          <p14:tracePt t="43649" x="1104900" y="1162050"/>
          <p14:tracePt t="43658" x="1068388" y="1135063"/>
          <p14:tracePt t="43665" x="1042988" y="1109663"/>
          <p14:tracePt t="43674" x="1017588" y="1093788"/>
          <p14:tracePt t="43679" x="1006475" y="1079500"/>
          <p14:tracePt t="43685" x="992188" y="1073150"/>
          <p14:tracePt t="43692" x="976313" y="1063625"/>
          <p14:tracePt t="43700" x="960438" y="1054100"/>
          <p14:tracePt t="43708" x="950913" y="1042988"/>
          <p14:tracePt t="43715" x="939800" y="1038225"/>
          <p14:tracePt t="43724" x="935038" y="1027113"/>
          <p14:tracePt t="43731" x="919163" y="1017588"/>
          <p14:tracePt t="43738" x="914400" y="1012825"/>
          <p14:tracePt t="43745" x="909638" y="1001713"/>
          <p14:tracePt t="43752" x="893763" y="992188"/>
          <p14:tracePt t="43759" x="884238" y="985838"/>
          <p14:tracePt t="43769" x="868363" y="971550"/>
          <p14:tracePt t="43776" x="852488" y="955675"/>
          <p14:tracePt t="43782" x="827088" y="935038"/>
          <p14:tracePt t="43793" x="806450" y="909638"/>
          <p14:tracePt t="43800" x="776288" y="873125"/>
          <p14:tracePt t="43807" x="749300" y="838200"/>
          <p14:tracePt t="43812" x="709613" y="776288"/>
          <p14:tracePt t="43819" x="693738" y="739775"/>
          <p14:tracePt t="43826" x="661988" y="682625"/>
          <p14:tracePt t="43833" x="636588" y="647700"/>
          <p14:tracePt t="43841" x="622300" y="611188"/>
          <p14:tracePt t="43848" x="590550" y="549275"/>
          <p14:tracePt t="43858" x="560388" y="487363"/>
          <p14:tracePt t="43865" x="539750" y="431800"/>
          <p14:tracePt t="43871" x="508000" y="360363"/>
          <p14:tracePt t="43877" x="477838" y="282575"/>
          <p14:tracePt t="43888" x="457200" y="225425"/>
          <p14:tracePt t="43894" x="427038" y="174625"/>
          <p14:tracePt t="43910" x="390525" y="96838"/>
          <p14:tracePt t="43916" x="374650" y="61913"/>
          <p14:tracePt t="43925" x="360363" y="41275"/>
          <p14:tracePt t="43931" x="344488" y="15875"/>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0A8713-4692-46AF-8BEA-DE528107EAEF}"/>
              </a:ext>
            </a:extLst>
          </p:cNvPr>
          <p:cNvSpPr>
            <a:spLocks noGrp="1"/>
          </p:cNvSpPr>
          <p:nvPr>
            <p:ph type="ctrTitle"/>
          </p:nvPr>
        </p:nvSpPr>
        <p:spPr/>
        <p:txBody>
          <a:bodyPr/>
          <a:lstStyle/>
          <a:p>
            <a:r>
              <a:rPr lang="en-US" dirty="0"/>
              <a:t>The Design Space (Solutions)</a:t>
            </a:r>
          </a:p>
        </p:txBody>
      </p:sp>
    </p:spTree>
    <p:extLst>
      <p:ext uri="{BB962C8B-B14F-4D97-AF65-F5344CB8AC3E}">
        <p14:creationId xmlns:p14="http://schemas.microsoft.com/office/powerpoint/2010/main" val="3359131258"/>
      </p:ext>
    </p:extLst>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43453-0CCE-44FF-932E-01D24C3F41DC}"/>
              </a:ext>
            </a:extLst>
          </p:cNvPr>
          <p:cNvSpPr>
            <a:spLocks noGrp="1"/>
          </p:cNvSpPr>
          <p:nvPr>
            <p:ph type="title"/>
          </p:nvPr>
        </p:nvSpPr>
        <p:spPr/>
        <p:txBody>
          <a:bodyPr/>
          <a:lstStyle/>
          <a:p>
            <a:r>
              <a:rPr lang="en-US" dirty="0"/>
              <a:t>Taxonomy of Biases</a:t>
            </a:r>
          </a:p>
        </p:txBody>
      </p:sp>
      <p:sp>
        <p:nvSpPr>
          <p:cNvPr id="3" name="Content Placeholder 2">
            <a:extLst>
              <a:ext uri="{FF2B5EF4-FFF2-40B4-BE49-F238E27FC236}">
                <a16:creationId xmlns:a16="http://schemas.microsoft.com/office/drawing/2014/main" id="{3EE7DD13-4C25-4B4B-B00A-24C44ED8DF35}"/>
              </a:ext>
            </a:extLst>
          </p:cNvPr>
          <p:cNvSpPr>
            <a:spLocks noGrp="1"/>
          </p:cNvSpPr>
          <p:nvPr>
            <p:ph idx="1"/>
          </p:nvPr>
        </p:nvSpPr>
        <p:spPr>
          <a:xfrm>
            <a:off x="400050" y="1653116"/>
            <a:ext cx="5171961" cy="4928659"/>
          </a:xfrm>
        </p:spPr>
        <p:txBody>
          <a:bodyPr/>
          <a:lstStyle/>
          <a:p>
            <a:pPr marL="342900" indent="-342900">
              <a:buFont typeface="Arial" panose="020B0604020202020204" pitchFamily="34" charset="0"/>
              <a:buChar char="•"/>
            </a:pPr>
            <a:r>
              <a:rPr lang="en-US" dirty="0"/>
              <a:t>There are many reasons for an engineer to have a wrong model of the world (figure-1)</a:t>
            </a:r>
          </a:p>
          <a:p>
            <a:pPr marL="342900" indent="-342900">
              <a:buFont typeface="Arial" panose="020B0604020202020204" pitchFamily="34" charset="0"/>
              <a:buChar char="•"/>
            </a:pPr>
            <a:r>
              <a:rPr lang="en-US" dirty="0"/>
              <a:t>These biases also impact users in very diverse ways.</a:t>
            </a:r>
          </a:p>
          <a:p>
            <a:pPr marL="342900" indent="-342900">
              <a:buFont typeface="Arial" panose="020B0604020202020204" pitchFamily="34" charset="0"/>
              <a:buChar char="•"/>
            </a:pPr>
            <a:r>
              <a:rPr lang="en-US" dirty="0"/>
              <a:t>I am more interested on bias sample selection bias and confounding bias (under the data analysis) </a:t>
            </a:r>
          </a:p>
          <a:p>
            <a:endParaRPr lang="en-US" dirty="0"/>
          </a:p>
          <a:p>
            <a:pPr marL="342900" indent="-342900">
              <a:buFont typeface="Arial" panose="020B0604020202020204" pitchFamily="34" charset="0"/>
              <a:buChar char="•"/>
            </a:pPr>
            <a:r>
              <a:rPr lang="en-US" dirty="0"/>
              <a:t>Before we delve into these bias, we need to answer the question</a:t>
            </a:r>
            <a:r>
              <a:rPr lang="en-US" b="1" dirty="0"/>
              <a:t>, why many times simply getting more data does not solve the bias problem?</a:t>
            </a:r>
          </a:p>
          <a:p>
            <a:pPr marL="342900" indent="-342900">
              <a:buFont typeface="Arial" panose="020B0604020202020204" pitchFamily="34" charset="0"/>
              <a:buChar char="•"/>
            </a:pPr>
            <a:r>
              <a:rPr lang="en-US" dirty="0"/>
              <a:t>The Reason: the bias-variance trade-off</a:t>
            </a:r>
          </a:p>
        </p:txBody>
      </p:sp>
      <p:sp>
        <p:nvSpPr>
          <p:cNvPr id="4" name="Slide Number Placeholder 3">
            <a:extLst>
              <a:ext uri="{FF2B5EF4-FFF2-40B4-BE49-F238E27FC236}">
                <a16:creationId xmlns:a16="http://schemas.microsoft.com/office/drawing/2014/main" id="{195A4494-0E3A-473D-8ED3-2BB0C9A2AB41}"/>
              </a:ext>
            </a:extLst>
          </p:cNvPr>
          <p:cNvSpPr>
            <a:spLocks noGrp="1"/>
          </p:cNvSpPr>
          <p:nvPr>
            <p:ph type="sldNum" sz="quarter" idx="12"/>
          </p:nvPr>
        </p:nvSpPr>
        <p:spPr>
          <a:xfrm>
            <a:off x="11636477" y="6164260"/>
            <a:ext cx="316343" cy="240773"/>
          </a:xfrm>
        </p:spPr>
        <p:txBody>
          <a:bodyPr/>
          <a:lstStyle/>
          <a:p>
            <a:fld id="{D5E8C41A-FC87-4F54-87C6-6B6B2E8CE2E7}" type="slidenum">
              <a:rPr lang="en-US" smtClean="0"/>
              <a:t>18</a:t>
            </a:fld>
            <a:endParaRPr lang="en-US" dirty="0"/>
          </a:p>
        </p:txBody>
      </p:sp>
      <p:pic>
        <p:nvPicPr>
          <p:cNvPr id="1026" name="Picture 2" descr="Biases in AI Systems">
            <a:extLst>
              <a:ext uri="{FF2B5EF4-FFF2-40B4-BE49-F238E27FC236}">
                <a16:creationId xmlns:a16="http://schemas.microsoft.com/office/drawing/2014/main" id="{5C4C9346-22CC-4A94-9D12-83A693509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1983" y="266700"/>
            <a:ext cx="6380809" cy="62174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E616C95-9500-440E-838C-5242DAF19932}"/>
              </a:ext>
            </a:extLst>
          </p:cNvPr>
          <p:cNvSpPr txBox="1"/>
          <p:nvPr/>
        </p:nvSpPr>
        <p:spPr bwMode="gray">
          <a:xfrm>
            <a:off x="9277350" y="6336117"/>
            <a:ext cx="3276600" cy="3751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t>[</a:t>
            </a:r>
            <a:r>
              <a:rPr lang="en-US" b="0" i="0" dirty="0">
                <a:solidFill>
                  <a:srgbClr val="333333"/>
                </a:solidFill>
                <a:effectLst/>
                <a:latin typeface="jaf-bernino-sans"/>
              </a:rPr>
              <a:t>Srinivasan &amp; </a:t>
            </a:r>
            <a:r>
              <a:rPr lang="en-US" b="0" i="0" dirty="0" err="1">
                <a:solidFill>
                  <a:srgbClr val="333333"/>
                </a:solidFill>
                <a:effectLst/>
                <a:latin typeface="jaf-bernino-sans"/>
              </a:rPr>
              <a:t>Chander</a:t>
            </a:r>
            <a:r>
              <a:rPr lang="en-US" b="0" i="0" dirty="0">
                <a:solidFill>
                  <a:srgbClr val="333333"/>
                </a:solidFill>
                <a:effectLst/>
                <a:latin typeface="jaf-bernino-sans"/>
              </a:rPr>
              <a:t> 2021]</a:t>
            </a:r>
          </a:p>
        </p:txBody>
      </p:sp>
    </p:spTree>
    <p:extLst>
      <p:ext uri="{BB962C8B-B14F-4D97-AF65-F5344CB8AC3E}">
        <p14:creationId xmlns:p14="http://schemas.microsoft.com/office/powerpoint/2010/main" val="19428803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B8599-EFE4-45D6-BE2A-C7FDC325F3C0}"/>
              </a:ext>
            </a:extLst>
          </p:cNvPr>
          <p:cNvSpPr>
            <a:spLocks noGrp="1"/>
          </p:cNvSpPr>
          <p:nvPr>
            <p:ph type="title"/>
          </p:nvPr>
        </p:nvSpPr>
        <p:spPr/>
        <p:txBody>
          <a:bodyPr/>
          <a:lstStyle/>
          <a:p>
            <a:r>
              <a:rPr lang="en-US" dirty="0"/>
              <a:t>How do we currently think about robustness? </a:t>
            </a:r>
            <a:br>
              <a:rPr lang="en-US" dirty="0"/>
            </a:br>
            <a:r>
              <a:rPr lang="en-US" dirty="0"/>
              <a:t>-&gt; Bias-Variance Trade-off</a:t>
            </a:r>
          </a:p>
        </p:txBody>
      </p:sp>
      <p:pic>
        <p:nvPicPr>
          <p:cNvPr id="6" name="Picture 5">
            <a:extLst>
              <a:ext uri="{FF2B5EF4-FFF2-40B4-BE49-F238E27FC236}">
                <a16:creationId xmlns:a16="http://schemas.microsoft.com/office/drawing/2014/main" id="{85E78941-B6F2-4992-9A11-60C9CDABD23C}"/>
              </a:ext>
            </a:extLst>
          </p:cNvPr>
          <p:cNvPicPr>
            <a:picLocks noChangeAspect="1"/>
          </p:cNvPicPr>
          <p:nvPr/>
        </p:nvPicPr>
        <p:blipFill>
          <a:blip r:embed="rId2"/>
          <a:stretch>
            <a:fillRect/>
          </a:stretch>
        </p:blipFill>
        <p:spPr>
          <a:xfrm>
            <a:off x="237252" y="1778424"/>
            <a:ext cx="4357623" cy="4782632"/>
          </a:xfrm>
          <a:prstGeom prst="rect">
            <a:avLst/>
          </a:prstGeom>
        </p:spPr>
      </p:pic>
      <p:pic>
        <p:nvPicPr>
          <p:cNvPr id="8" name="Picture 7">
            <a:extLst>
              <a:ext uri="{FF2B5EF4-FFF2-40B4-BE49-F238E27FC236}">
                <a16:creationId xmlns:a16="http://schemas.microsoft.com/office/drawing/2014/main" id="{6B536DAE-8743-46A3-8213-D0D05BD7966F}"/>
              </a:ext>
            </a:extLst>
          </p:cNvPr>
          <p:cNvPicPr>
            <a:picLocks noChangeAspect="1"/>
          </p:cNvPicPr>
          <p:nvPr/>
        </p:nvPicPr>
        <p:blipFill>
          <a:blip r:embed="rId3"/>
          <a:stretch>
            <a:fillRect/>
          </a:stretch>
        </p:blipFill>
        <p:spPr>
          <a:xfrm>
            <a:off x="4924609" y="2200607"/>
            <a:ext cx="6795700" cy="4513392"/>
          </a:xfrm>
          <a:prstGeom prst="rect">
            <a:avLst/>
          </a:prstGeom>
        </p:spPr>
      </p:pic>
      <p:sp>
        <p:nvSpPr>
          <p:cNvPr id="4" name="Slide Number Placeholder 3">
            <a:extLst>
              <a:ext uri="{FF2B5EF4-FFF2-40B4-BE49-F238E27FC236}">
                <a16:creationId xmlns:a16="http://schemas.microsoft.com/office/drawing/2014/main" id="{4238A57B-C5DE-4E57-9637-016C374FB607}"/>
              </a:ext>
            </a:extLst>
          </p:cNvPr>
          <p:cNvSpPr>
            <a:spLocks noGrp="1"/>
          </p:cNvSpPr>
          <p:nvPr>
            <p:ph type="sldNum" sz="quarter" idx="12"/>
          </p:nvPr>
        </p:nvSpPr>
        <p:spPr>
          <a:xfrm>
            <a:off x="11585542" y="6164260"/>
            <a:ext cx="442692" cy="396796"/>
          </a:xfrm>
        </p:spPr>
        <p:txBody>
          <a:bodyPr/>
          <a:lstStyle/>
          <a:p>
            <a:fld id="{D5E8C41A-FC87-4F54-87C6-6B6B2E8CE2E7}" type="slidenum">
              <a:rPr lang="en-US" smtClean="0"/>
              <a:t>19</a:t>
            </a:fld>
            <a:endParaRPr lang="en-US" dirty="0"/>
          </a:p>
        </p:txBody>
      </p:sp>
    </p:spTree>
    <p:extLst>
      <p:ext uri="{BB962C8B-B14F-4D97-AF65-F5344CB8AC3E}">
        <p14:creationId xmlns:p14="http://schemas.microsoft.com/office/powerpoint/2010/main" val="122136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F60CC-922B-4308-911B-A052D490B1F3}"/>
              </a:ext>
            </a:extLst>
          </p:cNvPr>
          <p:cNvSpPr>
            <a:spLocks noGrp="1"/>
          </p:cNvSpPr>
          <p:nvPr>
            <p:ph type="title"/>
          </p:nvPr>
        </p:nvSpPr>
        <p:spPr/>
        <p:txBody>
          <a:bodyPr/>
          <a:lstStyle/>
          <a:p>
            <a:r>
              <a:rPr lang="en-US" dirty="0"/>
              <a:t>Sources (Books that we have been reading)</a:t>
            </a:r>
          </a:p>
        </p:txBody>
      </p:sp>
      <p:grpSp>
        <p:nvGrpSpPr>
          <p:cNvPr id="28" name="Group 27">
            <a:extLst>
              <a:ext uri="{FF2B5EF4-FFF2-40B4-BE49-F238E27FC236}">
                <a16:creationId xmlns:a16="http://schemas.microsoft.com/office/drawing/2014/main" id="{6DE578FE-9739-41BF-BD56-D2BE1A1D9FBD}"/>
              </a:ext>
            </a:extLst>
          </p:cNvPr>
          <p:cNvGrpSpPr/>
          <p:nvPr/>
        </p:nvGrpSpPr>
        <p:grpSpPr>
          <a:xfrm>
            <a:off x="4248375" y="3644784"/>
            <a:ext cx="2048194" cy="3069215"/>
            <a:chOff x="6952279" y="1442828"/>
            <a:chExt cx="2048194" cy="3069215"/>
          </a:xfrm>
        </p:grpSpPr>
        <p:pic>
          <p:nvPicPr>
            <p:cNvPr id="9" name="Picture 8" descr="Graphical user interface, diagram, application&#10;&#10;Description automatically generated">
              <a:extLst>
                <a:ext uri="{FF2B5EF4-FFF2-40B4-BE49-F238E27FC236}">
                  <a16:creationId xmlns:a16="http://schemas.microsoft.com/office/drawing/2014/main" id="{EA3524A3-C1A6-4165-9AEE-FC5DB71A04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2279" y="1442828"/>
              <a:ext cx="2048194" cy="3069215"/>
            </a:xfrm>
            <a:prstGeom prst="rect">
              <a:avLst/>
            </a:prstGeom>
          </p:spPr>
        </p:pic>
        <p:sp>
          <p:nvSpPr>
            <p:cNvPr id="11" name="TextBox 10">
              <a:extLst>
                <a:ext uri="{FF2B5EF4-FFF2-40B4-BE49-F238E27FC236}">
                  <a16:creationId xmlns:a16="http://schemas.microsoft.com/office/drawing/2014/main" id="{1F404246-DF67-46FA-BB7C-A4944C5EE2D9}"/>
                </a:ext>
              </a:extLst>
            </p:cNvPr>
            <p:cNvSpPr txBox="1"/>
            <p:nvPr/>
          </p:nvSpPr>
          <p:spPr bwMode="gray">
            <a:xfrm>
              <a:off x="6952279" y="2197466"/>
              <a:ext cx="2048194" cy="954107"/>
            </a:xfrm>
            <a:prstGeom prst="rect">
              <a:avLst/>
            </a:prstGeom>
            <a:solidFill>
              <a:schemeClr val="tx1"/>
            </a:solidFill>
          </p:spPr>
          <p:txBody>
            <a:bodyPr wrap="square">
              <a:spAutoFit/>
            </a:bodyPr>
            <a:lstStyle/>
            <a:p>
              <a:r>
                <a:rPr lang="en-US" sz="1400" b="1" dirty="0">
                  <a:solidFill>
                    <a:schemeClr val="bg1"/>
                  </a:solidFill>
                </a:rPr>
                <a:t>Armed Drones and the Ethics of War: Military Virtue in a Post-Heroic Age</a:t>
              </a:r>
            </a:p>
          </p:txBody>
        </p:sp>
      </p:grpSp>
      <p:pic>
        <p:nvPicPr>
          <p:cNvPr id="13" name="Picture 12" descr="Graphical user interface&#10;&#10;Description automatically generated with medium confidence">
            <a:extLst>
              <a:ext uri="{FF2B5EF4-FFF2-40B4-BE49-F238E27FC236}">
                <a16:creationId xmlns:a16="http://schemas.microsoft.com/office/drawing/2014/main" id="{B443E594-E2AA-46AE-9B42-8D6457CC3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994" y="1460247"/>
            <a:ext cx="1833277" cy="2737358"/>
          </a:xfrm>
          <a:prstGeom prst="rect">
            <a:avLst/>
          </a:prstGeom>
        </p:spPr>
      </p:pic>
      <p:pic>
        <p:nvPicPr>
          <p:cNvPr id="17" name="Picture 16" descr="Diagram&#10;&#10;Description automatically generated">
            <a:extLst>
              <a:ext uri="{FF2B5EF4-FFF2-40B4-BE49-F238E27FC236}">
                <a16:creationId xmlns:a16="http://schemas.microsoft.com/office/drawing/2014/main" id="{9C649E2E-B23E-47A5-AD2F-CD9F41102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4776" y="4459020"/>
            <a:ext cx="1927722" cy="1927722"/>
          </a:xfrm>
          <a:prstGeom prst="rect">
            <a:avLst/>
          </a:prstGeom>
        </p:spPr>
      </p:pic>
      <p:pic>
        <p:nvPicPr>
          <p:cNvPr id="23" name="Picture 22" descr="Text&#10;&#10;Description automatically generated">
            <a:extLst>
              <a:ext uri="{FF2B5EF4-FFF2-40B4-BE49-F238E27FC236}">
                <a16:creationId xmlns:a16="http://schemas.microsoft.com/office/drawing/2014/main" id="{8C33D64B-38A4-4640-8008-70B1A2828A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8690" y="1450617"/>
            <a:ext cx="1908010" cy="2938571"/>
          </a:xfrm>
          <a:prstGeom prst="rect">
            <a:avLst/>
          </a:prstGeom>
        </p:spPr>
      </p:pic>
      <p:pic>
        <p:nvPicPr>
          <p:cNvPr id="32" name="Picture 31" descr="Diagram&#10;&#10;Description automatically generated">
            <a:extLst>
              <a:ext uri="{FF2B5EF4-FFF2-40B4-BE49-F238E27FC236}">
                <a16:creationId xmlns:a16="http://schemas.microsoft.com/office/drawing/2014/main" id="{ECF23D59-EFCA-4820-8534-5AF32EA019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799" y="3942259"/>
            <a:ext cx="1764014" cy="2659345"/>
          </a:xfrm>
          <a:prstGeom prst="rect">
            <a:avLst/>
          </a:prstGeom>
        </p:spPr>
      </p:pic>
      <p:sp>
        <p:nvSpPr>
          <p:cNvPr id="36" name="Slide Number Placeholder 35">
            <a:extLst>
              <a:ext uri="{FF2B5EF4-FFF2-40B4-BE49-F238E27FC236}">
                <a16:creationId xmlns:a16="http://schemas.microsoft.com/office/drawing/2014/main" id="{FD4F16D3-D59B-4A2A-84AB-89D4067D77DC}"/>
              </a:ext>
            </a:extLst>
          </p:cNvPr>
          <p:cNvSpPr>
            <a:spLocks noGrp="1"/>
          </p:cNvSpPr>
          <p:nvPr>
            <p:ph type="sldNum" sz="quarter" idx="12"/>
          </p:nvPr>
        </p:nvSpPr>
        <p:spPr/>
        <p:txBody>
          <a:bodyPr/>
          <a:lstStyle/>
          <a:p>
            <a:fld id="{477C7578-46E3-4DC5-9844-CB06902B4F72}" type="slidenum">
              <a:rPr lang="en-US" smtClean="0"/>
              <a:t>2</a:t>
            </a:fld>
            <a:endParaRPr lang="en-US"/>
          </a:p>
        </p:txBody>
      </p:sp>
    </p:spTree>
    <p:extLst>
      <p:ext uri="{BB962C8B-B14F-4D97-AF65-F5344CB8AC3E}">
        <p14:creationId xmlns:p14="http://schemas.microsoft.com/office/powerpoint/2010/main" val="3294675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E8F6-628E-4064-80A2-CA57A5636B83}"/>
              </a:ext>
            </a:extLst>
          </p:cNvPr>
          <p:cNvSpPr>
            <a:spLocks noGrp="1"/>
          </p:cNvSpPr>
          <p:nvPr>
            <p:ph type="title"/>
          </p:nvPr>
        </p:nvSpPr>
        <p:spPr/>
        <p:txBody>
          <a:bodyPr/>
          <a:lstStyle/>
          <a:p>
            <a:r>
              <a:rPr lang="en-US" dirty="0"/>
              <a:t>Implications to predictive models</a:t>
            </a:r>
          </a:p>
        </p:txBody>
      </p:sp>
      <p:sp>
        <p:nvSpPr>
          <p:cNvPr id="3" name="Content Placeholder 2">
            <a:extLst>
              <a:ext uri="{FF2B5EF4-FFF2-40B4-BE49-F238E27FC236}">
                <a16:creationId xmlns:a16="http://schemas.microsoft.com/office/drawing/2014/main" id="{22EEA6B9-7B0A-4458-A357-FD6AF7173191}"/>
              </a:ext>
            </a:extLst>
          </p:cNvPr>
          <p:cNvSpPr>
            <a:spLocks noGrp="1"/>
          </p:cNvSpPr>
          <p:nvPr>
            <p:ph idx="1"/>
          </p:nvPr>
        </p:nvSpPr>
        <p:spPr>
          <a:xfrm>
            <a:off x="478369" y="1653116"/>
            <a:ext cx="11588585" cy="4751917"/>
          </a:xfrm>
        </p:spPr>
        <p:txBody>
          <a:bodyPr/>
          <a:lstStyle/>
          <a:p>
            <a:r>
              <a:rPr lang="en-US" b="1" dirty="0"/>
              <a:t>Goal</a:t>
            </a:r>
            <a:r>
              <a:rPr lang="en-US" dirty="0"/>
              <a:t>: Generalize data associations as predictive patterns</a:t>
            </a:r>
          </a:p>
          <a:p>
            <a:r>
              <a:rPr lang="en-US" b="1" dirty="0"/>
              <a:t>Assumptions</a:t>
            </a:r>
            <a:r>
              <a:rPr lang="en-US" dirty="0"/>
              <a:t>: good data and observable patterns</a:t>
            </a:r>
          </a:p>
          <a:p>
            <a:r>
              <a:rPr lang="en-US" b="1" dirty="0"/>
              <a:t>Reality</a:t>
            </a:r>
            <a:r>
              <a:rPr lang="en-US" dirty="0"/>
              <a:t>: sparse data and hidden states </a:t>
            </a:r>
          </a:p>
          <a:p>
            <a:pPr marL="342900" indent="-342900">
              <a:buFont typeface="Arial" panose="020B0604020202020204" pitchFamily="34" charset="0"/>
              <a:buChar char="•"/>
            </a:pPr>
            <a:r>
              <a:rPr lang="en-US" dirty="0"/>
              <a:t>Sparse data (Essential limitation, cannot eliminate with better prediction models)</a:t>
            </a:r>
          </a:p>
          <a:p>
            <a:pPr marL="342900" indent="-342900">
              <a:buFont typeface="Arial" panose="020B0604020202020204" pitchFamily="34" charset="0"/>
              <a:buChar char="•"/>
            </a:pPr>
            <a:r>
              <a:rPr lang="en-US" dirty="0"/>
              <a:t>Latent patterns (Accidental, can eliminate with better models)</a:t>
            </a:r>
          </a:p>
          <a:p>
            <a:pPr marL="700608" lvl="1" indent="-342900">
              <a:buFont typeface="Arial" panose="020B0604020202020204" pitchFamily="34" charset="0"/>
              <a:buChar char="•"/>
            </a:pPr>
            <a:r>
              <a:rPr lang="en-US" dirty="0"/>
              <a:t>Source – Misspecification</a:t>
            </a:r>
          </a:p>
          <a:p>
            <a:endParaRPr lang="en-US" dirty="0"/>
          </a:p>
          <a:p>
            <a:r>
              <a:rPr lang="en-US" b="1" dirty="0"/>
              <a:t>Not enough data or bad tunning</a:t>
            </a:r>
            <a:r>
              <a:rPr lang="en-US" dirty="0"/>
              <a:t> of a model can make the concept drift more severe, as models might present strong bias (insensitive to crucial features) or high variance (too sensitive to noise). </a:t>
            </a:r>
          </a:p>
          <a:p>
            <a:pPr marL="342900" indent="-342900">
              <a:buFont typeface="Arial" panose="020B0604020202020204" pitchFamily="34" charset="0"/>
              <a:buChar char="•"/>
            </a:pPr>
            <a:r>
              <a:rPr lang="en-US" dirty="0"/>
              <a:t>Under-specification (leads to bias-underfitting)</a:t>
            </a:r>
          </a:p>
          <a:p>
            <a:pPr marL="342900" indent="-342900">
              <a:buFont typeface="Arial" panose="020B0604020202020204" pitchFamily="34" charset="0"/>
              <a:buChar char="•"/>
            </a:pPr>
            <a:r>
              <a:rPr lang="en-US" dirty="0"/>
              <a:t>Over-specification (leads to variance-overfitting)</a:t>
            </a:r>
          </a:p>
          <a:p>
            <a:endParaRPr lang="en-US" dirty="0"/>
          </a:p>
        </p:txBody>
      </p:sp>
      <p:sp>
        <p:nvSpPr>
          <p:cNvPr id="4" name="Slide Number Placeholder 3">
            <a:extLst>
              <a:ext uri="{FF2B5EF4-FFF2-40B4-BE49-F238E27FC236}">
                <a16:creationId xmlns:a16="http://schemas.microsoft.com/office/drawing/2014/main" id="{382933F8-AEA0-49F5-98F9-EC0A3C24302F}"/>
              </a:ext>
            </a:extLst>
          </p:cNvPr>
          <p:cNvSpPr>
            <a:spLocks noGrp="1"/>
          </p:cNvSpPr>
          <p:nvPr>
            <p:ph type="sldNum" sz="quarter" idx="12"/>
          </p:nvPr>
        </p:nvSpPr>
        <p:spPr/>
        <p:txBody>
          <a:bodyPr/>
          <a:lstStyle/>
          <a:p>
            <a:fld id="{D5E8C41A-FC87-4F54-87C6-6B6B2E8CE2E7}" type="slidenum">
              <a:rPr lang="en-US" smtClean="0"/>
              <a:t>20</a:t>
            </a:fld>
            <a:endParaRPr lang="en-US" dirty="0"/>
          </a:p>
        </p:txBody>
      </p:sp>
    </p:spTree>
    <p:extLst>
      <p:ext uri="{BB962C8B-B14F-4D97-AF65-F5344CB8AC3E}">
        <p14:creationId xmlns:p14="http://schemas.microsoft.com/office/powerpoint/2010/main" val="205940540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6328-BB53-497E-9873-0D143C5A83F9}"/>
              </a:ext>
            </a:extLst>
          </p:cNvPr>
          <p:cNvSpPr>
            <a:spLocks noGrp="1"/>
          </p:cNvSpPr>
          <p:nvPr>
            <p:ph type="title"/>
          </p:nvPr>
        </p:nvSpPr>
        <p:spPr/>
        <p:txBody>
          <a:bodyPr/>
          <a:lstStyle/>
          <a:p>
            <a:r>
              <a:rPr lang="en-US" dirty="0"/>
              <a:t>Adversarial Changes in the Environment</a:t>
            </a:r>
            <a:br>
              <a:rPr lang="en-US" dirty="0"/>
            </a:br>
            <a:r>
              <a:rPr lang="en-US" dirty="0"/>
              <a:t>Sources of Sparsity and Unobservability</a:t>
            </a:r>
          </a:p>
        </p:txBody>
      </p:sp>
      <p:sp>
        <p:nvSpPr>
          <p:cNvPr id="3" name="Content Placeholder 2">
            <a:extLst>
              <a:ext uri="{FF2B5EF4-FFF2-40B4-BE49-F238E27FC236}">
                <a16:creationId xmlns:a16="http://schemas.microsoft.com/office/drawing/2014/main" id="{8C9D52A9-2E55-42B5-9B94-B74DAD4DE1BD}"/>
              </a:ext>
            </a:extLst>
          </p:cNvPr>
          <p:cNvSpPr>
            <a:spLocks noGrp="1"/>
          </p:cNvSpPr>
          <p:nvPr>
            <p:ph idx="1"/>
          </p:nvPr>
        </p:nvSpPr>
        <p:spPr>
          <a:xfrm>
            <a:off x="478369" y="1653116"/>
            <a:ext cx="10997351" cy="5060883"/>
          </a:xfrm>
        </p:spPr>
        <p:txBody>
          <a:bodyPr/>
          <a:lstStyle/>
          <a:p>
            <a:r>
              <a:rPr lang="en-US" dirty="0"/>
              <a:t>Changes in the Data Generation Process:</a:t>
            </a:r>
          </a:p>
          <a:p>
            <a:pPr marL="342900" indent="-342900">
              <a:buFont typeface="Arial" panose="020B0604020202020204" pitchFamily="34" charset="0"/>
              <a:buChar char="•"/>
            </a:pPr>
            <a:r>
              <a:rPr lang="en-US" dirty="0"/>
              <a:t>Covariate Shift (change in data distribution)</a:t>
            </a:r>
          </a:p>
          <a:p>
            <a:pPr marL="342900" indent="-342900">
              <a:buFont typeface="Arial" panose="020B0604020202020204" pitchFamily="34" charset="0"/>
              <a:buChar char="•"/>
            </a:pPr>
            <a:r>
              <a:rPr lang="en-US" dirty="0"/>
              <a:t>Domain Shift (change in the action-state space)</a:t>
            </a:r>
          </a:p>
          <a:p>
            <a:pPr marL="342900" indent="-342900">
              <a:buFont typeface="Arial" panose="020B0604020202020204" pitchFamily="34" charset="0"/>
              <a:buChar char="•"/>
            </a:pPr>
            <a:r>
              <a:rPr lang="en-US" dirty="0"/>
              <a:t>Concept Drift (change in the associations)</a:t>
            </a:r>
          </a:p>
          <a:p>
            <a:pPr marL="342900" indent="-342900">
              <a:buFont typeface="Arial" panose="020B0604020202020204" pitchFamily="34" charset="0"/>
              <a:buChar char="•"/>
            </a:pPr>
            <a:endParaRPr lang="en-US" dirty="0"/>
          </a:p>
          <a:p>
            <a:r>
              <a:rPr lang="en-US" dirty="0"/>
              <a:t>These changes are independent of the model, but the model might make the problem worse. </a:t>
            </a:r>
          </a:p>
          <a:p>
            <a:r>
              <a:rPr lang="en-US" b="1" dirty="0"/>
              <a:t>Goal: </a:t>
            </a:r>
            <a:r>
              <a:rPr lang="en-US" dirty="0"/>
              <a:t>A robust model should have structures and conditions in place to mitigate the effect of these changes on the performance of the model.</a:t>
            </a:r>
          </a:p>
          <a:p>
            <a:endParaRPr lang="en-US" dirty="0"/>
          </a:p>
          <a:p>
            <a:pPr algn="ctr"/>
            <a:r>
              <a:rPr lang="en-US" b="1" dirty="0"/>
              <a:t>Plausible Changes -&gt; Sparsity + Observability -&gt; Model performance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698329B-6E3E-4EAA-8B37-710088F1CD4C}"/>
              </a:ext>
            </a:extLst>
          </p:cNvPr>
          <p:cNvSpPr>
            <a:spLocks noGrp="1"/>
          </p:cNvSpPr>
          <p:nvPr>
            <p:ph type="sldNum" sz="quarter" idx="12"/>
          </p:nvPr>
        </p:nvSpPr>
        <p:spPr/>
        <p:txBody>
          <a:bodyPr/>
          <a:lstStyle/>
          <a:p>
            <a:fld id="{D5E8C41A-FC87-4F54-87C6-6B6B2E8CE2E7}" type="slidenum">
              <a:rPr lang="en-US" smtClean="0"/>
              <a:t>21</a:t>
            </a:fld>
            <a:endParaRPr lang="en-US" dirty="0"/>
          </a:p>
        </p:txBody>
      </p:sp>
    </p:spTree>
    <p:extLst>
      <p:ext uri="{BB962C8B-B14F-4D97-AF65-F5344CB8AC3E}">
        <p14:creationId xmlns:p14="http://schemas.microsoft.com/office/powerpoint/2010/main" val="37270113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1AFF-8CC3-4F2A-BB3B-3E1562A4ACFA}"/>
              </a:ext>
            </a:extLst>
          </p:cNvPr>
          <p:cNvSpPr>
            <a:spLocks noGrp="1"/>
          </p:cNvSpPr>
          <p:nvPr>
            <p:ph type="title"/>
          </p:nvPr>
        </p:nvSpPr>
        <p:spPr/>
        <p:txBody>
          <a:bodyPr/>
          <a:lstStyle/>
          <a:p>
            <a:r>
              <a:rPr lang="en-US" dirty="0"/>
              <a:t>Mitigation of Ethical Failures / Dilemmas</a:t>
            </a:r>
            <a:br>
              <a:rPr lang="en-US" dirty="0"/>
            </a:br>
            <a:r>
              <a:rPr lang="en-US" dirty="0"/>
              <a:t>Data-Centric vs Systems-Centric</a:t>
            </a:r>
          </a:p>
        </p:txBody>
      </p:sp>
      <p:sp>
        <p:nvSpPr>
          <p:cNvPr id="3" name="Content Placeholder 2">
            <a:extLst>
              <a:ext uri="{FF2B5EF4-FFF2-40B4-BE49-F238E27FC236}">
                <a16:creationId xmlns:a16="http://schemas.microsoft.com/office/drawing/2014/main" id="{6B57F0CA-AF8C-466C-9C1A-D08A9D1C42A9}"/>
              </a:ext>
            </a:extLst>
          </p:cNvPr>
          <p:cNvSpPr>
            <a:spLocks noGrp="1"/>
          </p:cNvSpPr>
          <p:nvPr>
            <p:ph idx="1"/>
          </p:nvPr>
        </p:nvSpPr>
        <p:spPr>
          <a:xfrm>
            <a:off x="478369" y="1653116"/>
            <a:ext cx="11505813" cy="4751917"/>
          </a:xfrm>
        </p:spPr>
        <p:txBody>
          <a:bodyPr/>
          <a:lstStyle/>
          <a:p>
            <a:r>
              <a:rPr lang="en-US" sz="1800" b="1" dirty="0"/>
              <a:t>Data-Centric</a:t>
            </a:r>
            <a:r>
              <a:rPr lang="en-US" sz="1800" dirty="0"/>
              <a:t>: Which data problems (data privacy violations, biases, etc.) are ethical dilemmas or failures in machine learning models? Mitigation might involve, pre-process data, obtain better data, augment data, or use more robust statistical methods (e.g., less prone to overfitting).</a:t>
            </a:r>
          </a:p>
          <a:p>
            <a:br>
              <a:rPr lang="en-US" sz="1800" dirty="0"/>
            </a:br>
            <a:r>
              <a:rPr lang="en-US" sz="1800" b="1" dirty="0"/>
              <a:t>Systems-Centric</a:t>
            </a:r>
            <a:r>
              <a:rPr lang="en-US" sz="1800" dirty="0"/>
              <a:t>: Which levels of autonomy contribute to ameliorate or degrade the ability of a system to handle ethical dilemmas? </a:t>
            </a:r>
          </a:p>
          <a:p>
            <a:pPr marL="285750" indent="-285750">
              <a:buFont typeface="Arial" panose="020B0604020202020204" pitchFamily="34" charset="0"/>
              <a:buChar char="•"/>
            </a:pPr>
            <a:r>
              <a:rPr lang="en-US" sz="1800" b="1" dirty="0"/>
              <a:t>Design Aspects</a:t>
            </a:r>
            <a:r>
              <a:rPr lang="en-US" sz="1800" dirty="0"/>
              <a:t> - feedback loops, cross-cutting concerns (monitoring, exception handling, failure propagation), decision-making mechanisms (agents, controllers), and the corresponding actuators. </a:t>
            </a:r>
          </a:p>
          <a:p>
            <a:pPr marL="285750" indent="-285750">
              <a:buFont typeface="Arial" panose="020B0604020202020204" pitchFamily="34" charset="0"/>
              <a:buChar char="•"/>
            </a:pPr>
            <a:r>
              <a:rPr lang="en-US" sz="1800" b="1" dirty="0"/>
              <a:t>General Goal</a:t>
            </a:r>
            <a:r>
              <a:rPr lang="en-US" sz="1800" dirty="0"/>
              <a:t> - How AI-Systems can self-adapt to cope with adversarial changes in the environment that impose ethical failures / dilemmas</a:t>
            </a:r>
          </a:p>
          <a:p>
            <a:r>
              <a:rPr lang="en-US" sz="1800" b="1" dirty="0"/>
              <a:t>Example</a:t>
            </a:r>
            <a:r>
              <a:rPr lang="en-US" sz="1800" dirty="0"/>
              <a:t>: to redesign an avionics system to comply to a more appropriate set of ethical requirements one needs to go beyond better prediction models. One needs to understand which aspects of the system contribute to ethical failures and how these can be mitigated. Noting that mitigation actions might involve new ethical choices.</a:t>
            </a:r>
          </a:p>
          <a:p>
            <a:endParaRPr lang="en-US" sz="1800" dirty="0"/>
          </a:p>
        </p:txBody>
      </p:sp>
      <p:sp>
        <p:nvSpPr>
          <p:cNvPr id="4" name="Slide Number Placeholder 3">
            <a:extLst>
              <a:ext uri="{FF2B5EF4-FFF2-40B4-BE49-F238E27FC236}">
                <a16:creationId xmlns:a16="http://schemas.microsoft.com/office/drawing/2014/main" id="{969A4073-0E3B-4D38-8F40-E0C0FBD5D283}"/>
              </a:ext>
            </a:extLst>
          </p:cNvPr>
          <p:cNvSpPr>
            <a:spLocks noGrp="1"/>
          </p:cNvSpPr>
          <p:nvPr>
            <p:ph type="sldNum" sz="quarter" idx="12"/>
          </p:nvPr>
        </p:nvSpPr>
        <p:spPr/>
        <p:txBody>
          <a:bodyPr/>
          <a:lstStyle/>
          <a:p>
            <a:fld id="{477C7578-46E3-4DC5-9844-CB06902B4F72}" type="slidenum">
              <a:rPr lang="en-US" smtClean="0"/>
              <a:t>22</a:t>
            </a:fld>
            <a:endParaRPr lang="en-US"/>
          </a:p>
        </p:txBody>
      </p:sp>
    </p:spTree>
    <p:extLst>
      <p:ext uri="{BB962C8B-B14F-4D97-AF65-F5344CB8AC3E}">
        <p14:creationId xmlns:p14="http://schemas.microsoft.com/office/powerpoint/2010/main" val="3898333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49ED-D780-412E-BB70-9E3D99FD7901}"/>
              </a:ext>
            </a:extLst>
          </p:cNvPr>
          <p:cNvSpPr>
            <a:spLocks noGrp="1"/>
          </p:cNvSpPr>
          <p:nvPr>
            <p:ph type="title"/>
          </p:nvPr>
        </p:nvSpPr>
        <p:spPr/>
        <p:txBody>
          <a:bodyPr>
            <a:normAutofit/>
          </a:bodyPr>
          <a:lstStyle/>
          <a:p>
            <a:r>
              <a:rPr lang="en-US" sz="3600" dirty="0"/>
              <a:t>Adversarial Fragilities</a:t>
            </a:r>
            <a:br>
              <a:rPr lang="en-US" dirty="0"/>
            </a:br>
            <a:r>
              <a:rPr lang="en-US" dirty="0"/>
              <a:t>Online (Continual) Learning </a:t>
            </a:r>
          </a:p>
        </p:txBody>
      </p:sp>
      <p:graphicFrame>
        <p:nvGraphicFramePr>
          <p:cNvPr id="5" name="Content Placeholder 4">
            <a:extLst>
              <a:ext uri="{FF2B5EF4-FFF2-40B4-BE49-F238E27FC236}">
                <a16:creationId xmlns:a16="http://schemas.microsoft.com/office/drawing/2014/main" id="{5224A5C2-C7AD-465C-B162-3C75CCE5A784}"/>
              </a:ext>
            </a:extLst>
          </p:cNvPr>
          <p:cNvGraphicFramePr>
            <a:graphicFrameLocks noGrp="1"/>
          </p:cNvGraphicFramePr>
          <p:nvPr>
            <p:ph idx="1"/>
          </p:nvPr>
        </p:nvGraphicFramePr>
        <p:xfrm>
          <a:off x="3374351" y="1708879"/>
          <a:ext cx="5340258" cy="4752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4DBE647E-80AB-4A42-92CC-CC92A8A84FD2}"/>
              </a:ext>
            </a:extLst>
          </p:cNvPr>
          <p:cNvSpPr>
            <a:spLocks noGrp="1"/>
          </p:cNvSpPr>
          <p:nvPr>
            <p:ph type="sldNum" sz="quarter" idx="12"/>
          </p:nvPr>
        </p:nvSpPr>
        <p:spPr/>
        <p:txBody>
          <a:bodyPr/>
          <a:lstStyle/>
          <a:p>
            <a:fld id="{D5E8C41A-FC87-4F54-87C6-6B6B2E8CE2E7}" type="slidenum">
              <a:rPr lang="en-US" smtClean="0"/>
              <a:t>23</a:t>
            </a:fld>
            <a:endParaRPr lang="en-US" dirty="0"/>
          </a:p>
        </p:txBody>
      </p:sp>
      <p:sp>
        <p:nvSpPr>
          <p:cNvPr id="6" name="TextBox 5">
            <a:extLst>
              <a:ext uri="{FF2B5EF4-FFF2-40B4-BE49-F238E27FC236}">
                <a16:creationId xmlns:a16="http://schemas.microsoft.com/office/drawing/2014/main" id="{D2DCBD7D-CAFE-4612-B7BA-81BEC3C097E0}"/>
              </a:ext>
            </a:extLst>
          </p:cNvPr>
          <p:cNvSpPr txBox="1"/>
          <p:nvPr/>
        </p:nvSpPr>
        <p:spPr bwMode="gray">
          <a:xfrm>
            <a:off x="280143" y="1708878"/>
            <a:ext cx="4022148" cy="172012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dirty="0"/>
              <a:t>Hidden confounders + Selection Bias</a:t>
            </a:r>
          </a:p>
          <a:p>
            <a:pPr>
              <a:spcBef>
                <a:spcPts val="300"/>
              </a:spcBef>
              <a:spcAft>
                <a:spcPts val="300"/>
              </a:spcAft>
              <a:buClr>
                <a:schemeClr val="accent1"/>
              </a:buClr>
              <a:buSzPct val="90000"/>
            </a:pPr>
            <a:r>
              <a:rPr lang="en-US" sz="1400" dirty="0"/>
              <a:t>Simpson’s and </a:t>
            </a:r>
            <a:r>
              <a:rPr lang="en-US" sz="1400" dirty="0" err="1"/>
              <a:t>Berkson’s</a:t>
            </a:r>
            <a:r>
              <a:rPr lang="en-US" sz="1400" dirty="0"/>
              <a:t> paradoxes</a:t>
            </a:r>
          </a:p>
          <a:p>
            <a:pPr>
              <a:spcBef>
                <a:spcPts val="300"/>
              </a:spcBef>
              <a:spcAft>
                <a:spcPts val="300"/>
              </a:spcAft>
              <a:buClr>
                <a:schemeClr val="accent1"/>
              </a:buClr>
              <a:buSzPct val="90000"/>
            </a:pPr>
            <a:r>
              <a:rPr lang="en-US" sz="1400" dirty="0"/>
              <a:t>Shortcut learning in Neural Nets</a:t>
            </a:r>
          </a:p>
          <a:p>
            <a:pPr>
              <a:spcBef>
                <a:spcPts val="300"/>
              </a:spcBef>
              <a:spcAft>
                <a:spcPts val="300"/>
              </a:spcAft>
              <a:buClr>
                <a:schemeClr val="accent1"/>
              </a:buClr>
              <a:buSzPct val="90000"/>
            </a:pPr>
            <a:endParaRPr lang="en-US" sz="1400" dirty="0"/>
          </a:p>
          <a:p>
            <a:pPr>
              <a:spcBef>
                <a:spcPts val="300"/>
              </a:spcBef>
              <a:spcAft>
                <a:spcPts val="300"/>
              </a:spcAft>
              <a:buClr>
                <a:schemeClr val="accent1"/>
              </a:buClr>
              <a:buSzPct val="90000"/>
            </a:pPr>
            <a:r>
              <a:rPr lang="en-US" sz="1400" dirty="0"/>
              <a:t>This goes beyond overfitting, as it cannot be solved with more or better data!</a:t>
            </a:r>
          </a:p>
          <a:p>
            <a:pPr>
              <a:spcBef>
                <a:spcPts val="300"/>
              </a:spcBef>
              <a:spcAft>
                <a:spcPts val="300"/>
              </a:spcAft>
              <a:buClr>
                <a:schemeClr val="accent1"/>
              </a:buClr>
              <a:buSzPct val="90000"/>
            </a:pPr>
            <a:endParaRPr lang="en-US" sz="1200" dirty="0"/>
          </a:p>
        </p:txBody>
      </p:sp>
      <p:sp>
        <p:nvSpPr>
          <p:cNvPr id="7" name="TextBox 6">
            <a:extLst>
              <a:ext uri="{FF2B5EF4-FFF2-40B4-BE49-F238E27FC236}">
                <a16:creationId xmlns:a16="http://schemas.microsoft.com/office/drawing/2014/main" id="{64E48DA0-7B35-47B9-9E00-EB004EC32005}"/>
              </a:ext>
            </a:extLst>
          </p:cNvPr>
          <p:cNvSpPr txBox="1"/>
          <p:nvPr/>
        </p:nvSpPr>
        <p:spPr bwMode="gray">
          <a:xfrm>
            <a:off x="280143" y="4367719"/>
            <a:ext cx="3365292" cy="203731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dirty="0"/>
              <a:t>Real-world is non-stationary</a:t>
            </a:r>
          </a:p>
          <a:p>
            <a:pPr>
              <a:spcBef>
                <a:spcPts val="300"/>
              </a:spcBef>
              <a:spcAft>
                <a:spcPts val="300"/>
              </a:spcAft>
              <a:buClr>
                <a:schemeClr val="accent1"/>
              </a:buClr>
              <a:buSzPct val="90000"/>
            </a:pPr>
            <a:r>
              <a:rPr lang="en-US" sz="1400" dirty="0"/>
              <a:t>Predictions affects the data generation process</a:t>
            </a:r>
          </a:p>
          <a:p>
            <a:pPr>
              <a:spcBef>
                <a:spcPts val="300"/>
              </a:spcBef>
              <a:spcAft>
                <a:spcPts val="300"/>
              </a:spcAft>
              <a:buClr>
                <a:schemeClr val="accent1"/>
              </a:buClr>
              <a:buSzPct val="90000"/>
            </a:pPr>
            <a:endParaRPr lang="en-US" sz="1400" dirty="0"/>
          </a:p>
          <a:p>
            <a:pPr>
              <a:spcBef>
                <a:spcPts val="300"/>
              </a:spcBef>
              <a:spcAft>
                <a:spcPts val="300"/>
              </a:spcAft>
              <a:buClr>
                <a:schemeClr val="accent1"/>
              </a:buClr>
              <a:buSzPct val="90000"/>
            </a:pPr>
            <a:r>
              <a:rPr lang="en-US" sz="1400" dirty="0"/>
              <a:t>Modeling better recommender systems is not enough, because uncertainty grows wildly when extrapolating out-of-distribution</a:t>
            </a:r>
          </a:p>
          <a:p>
            <a:pPr>
              <a:spcBef>
                <a:spcPts val="300"/>
              </a:spcBef>
              <a:spcAft>
                <a:spcPts val="300"/>
              </a:spcAft>
              <a:buClr>
                <a:schemeClr val="accent1"/>
              </a:buClr>
              <a:buSzPct val="90000"/>
            </a:pPr>
            <a:endParaRPr lang="en-US" sz="1200" dirty="0"/>
          </a:p>
          <a:p>
            <a:pPr>
              <a:spcBef>
                <a:spcPts val="300"/>
              </a:spcBef>
              <a:spcAft>
                <a:spcPts val="300"/>
              </a:spcAft>
              <a:buClr>
                <a:schemeClr val="accent1"/>
              </a:buClr>
              <a:buSzPct val="90000"/>
            </a:pPr>
            <a:endParaRPr lang="en-US" sz="1200" dirty="0"/>
          </a:p>
        </p:txBody>
      </p:sp>
      <p:sp>
        <p:nvSpPr>
          <p:cNvPr id="8" name="TextBox 7">
            <a:extLst>
              <a:ext uri="{FF2B5EF4-FFF2-40B4-BE49-F238E27FC236}">
                <a16:creationId xmlns:a16="http://schemas.microsoft.com/office/drawing/2014/main" id="{8473ABF1-DD8A-458E-B649-4BAEAB7B7B27}"/>
              </a:ext>
            </a:extLst>
          </p:cNvPr>
          <p:cNvSpPr txBox="1"/>
          <p:nvPr/>
        </p:nvSpPr>
        <p:spPr bwMode="gray">
          <a:xfrm>
            <a:off x="8714609" y="3254559"/>
            <a:ext cx="3365292" cy="189456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dirty="0"/>
              <a:t>Wrong predictions can spur unsafe actions that can lead to unsafe states.</a:t>
            </a:r>
          </a:p>
          <a:p>
            <a:pPr>
              <a:spcBef>
                <a:spcPts val="300"/>
              </a:spcBef>
              <a:spcAft>
                <a:spcPts val="300"/>
              </a:spcAft>
              <a:buClr>
                <a:schemeClr val="accent1"/>
              </a:buClr>
              <a:buSzPct val="90000"/>
            </a:pPr>
            <a:r>
              <a:rPr lang="en-US" sz="1400" dirty="0"/>
              <a:t>Sensitivity analysis and testing on hold-out-sets are ad hoc approaches cannot guarantee safety.</a:t>
            </a:r>
          </a:p>
          <a:p>
            <a:pPr>
              <a:spcBef>
                <a:spcPts val="300"/>
              </a:spcBef>
              <a:spcAft>
                <a:spcPts val="300"/>
              </a:spcAft>
              <a:buClr>
                <a:schemeClr val="accent1"/>
              </a:buClr>
              <a:buSzPct val="90000"/>
            </a:pPr>
            <a:endParaRPr lang="en-US" sz="1400" dirty="0"/>
          </a:p>
          <a:p>
            <a:pPr>
              <a:spcBef>
                <a:spcPts val="300"/>
              </a:spcBef>
              <a:spcAft>
                <a:spcPts val="300"/>
              </a:spcAft>
              <a:buClr>
                <a:schemeClr val="accent1"/>
              </a:buClr>
              <a:buSzPct val="90000"/>
            </a:pPr>
            <a:r>
              <a:rPr lang="en-US" sz="1400" dirty="0"/>
              <a:t>“Program testing can be used to show the presence of bugs, but never to show their absence!” ― </a:t>
            </a:r>
            <a:r>
              <a:rPr lang="en-US" sz="1400" dirty="0" err="1"/>
              <a:t>Edsger</a:t>
            </a:r>
            <a:r>
              <a:rPr lang="en-US" sz="1400" dirty="0"/>
              <a:t> W. Dijkstra </a:t>
            </a:r>
          </a:p>
        </p:txBody>
      </p:sp>
      <p:cxnSp>
        <p:nvCxnSpPr>
          <p:cNvPr id="10" name="Straight Arrow Connector 9">
            <a:extLst>
              <a:ext uri="{FF2B5EF4-FFF2-40B4-BE49-F238E27FC236}">
                <a16:creationId xmlns:a16="http://schemas.microsoft.com/office/drawing/2014/main" id="{744CA6FD-440C-4175-BF4D-0EF6C50548DA}"/>
              </a:ext>
            </a:extLst>
          </p:cNvPr>
          <p:cNvCxnSpPr/>
          <p:nvPr/>
        </p:nvCxnSpPr>
        <p:spPr bwMode="gray">
          <a:xfrm flipH="1" flipV="1">
            <a:off x="3509893" y="2223083"/>
            <a:ext cx="1553176" cy="26719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7869B1E-1C8E-4A42-9B18-D409C1C1820D}"/>
              </a:ext>
            </a:extLst>
          </p:cNvPr>
          <p:cNvCxnSpPr>
            <a:cxnSpLocks/>
          </p:cNvCxnSpPr>
          <p:nvPr/>
        </p:nvCxnSpPr>
        <p:spPr bwMode="gray">
          <a:xfrm flipH="1">
            <a:off x="3120705" y="4630723"/>
            <a:ext cx="805343" cy="36072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1F3358-6CD7-4FDD-8F9E-3442631568B0}"/>
              </a:ext>
            </a:extLst>
          </p:cNvPr>
          <p:cNvCxnSpPr>
            <a:cxnSpLocks/>
          </p:cNvCxnSpPr>
          <p:nvPr/>
        </p:nvCxnSpPr>
        <p:spPr bwMode="gray">
          <a:xfrm flipV="1">
            <a:off x="7969542" y="3856927"/>
            <a:ext cx="577025" cy="5934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78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2D57C-2174-4A9D-AD59-E7D5E4F65A2F}"/>
              </a:ext>
            </a:extLst>
          </p:cNvPr>
          <p:cNvSpPr>
            <a:spLocks noGrp="1"/>
          </p:cNvSpPr>
          <p:nvPr>
            <p:ph type="title"/>
          </p:nvPr>
        </p:nvSpPr>
        <p:spPr/>
        <p:txBody>
          <a:bodyPr>
            <a:normAutofit/>
          </a:bodyPr>
          <a:lstStyle/>
          <a:p>
            <a:r>
              <a:rPr lang="en-US" sz="3600" dirty="0"/>
              <a:t>Adversarial Fragilities - Solutions</a:t>
            </a:r>
            <a:br>
              <a:rPr lang="en-US" dirty="0"/>
            </a:br>
            <a:r>
              <a:rPr lang="en-US" dirty="0"/>
              <a:t>Online (Continual) Learning </a:t>
            </a:r>
          </a:p>
        </p:txBody>
      </p:sp>
      <p:sp>
        <p:nvSpPr>
          <p:cNvPr id="5" name="TextBox 4">
            <a:extLst>
              <a:ext uri="{FF2B5EF4-FFF2-40B4-BE49-F238E27FC236}">
                <a16:creationId xmlns:a16="http://schemas.microsoft.com/office/drawing/2014/main" id="{D736C3D7-1B8C-43E9-9794-4C6719D0BE62}"/>
              </a:ext>
            </a:extLst>
          </p:cNvPr>
          <p:cNvSpPr txBox="1"/>
          <p:nvPr/>
        </p:nvSpPr>
        <p:spPr>
          <a:xfrm>
            <a:off x="623455" y="1596100"/>
            <a:ext cx="3992541" cy="1754326"/>
          </a:xfrm>
          <a:prstGeom prst="rect">
            <a:avLst/>
          </a:prstGeom>
          <a:noFill/>
        </p:spPr>
        <p:txBody>
          <a:bodyPr wrap="square" rtlCol="0">
            <a:spAutoFit/>
          </a:bodyPr>
          <a:lstStyle/>
          <a:p>
            <a:r>
              <a:rPr lang="en-US" b="1" dirty="0"/>
              <a:t>Pre-trained models</a:t>
            </a:r>
            <a:r>
              <a:rPr lang="en-US" dirty="0"/>
              <a:t>:</a:t>
            </a:r>
          </a:p>
          <a:p>
            <a:pPr marL="285750" indent="-285750">
              <a:buFont typeface="Arial" panose="020B0604020202020204" pitchFamily="34" charset="0"/>
              <a:buChar char="•"/>
            </a:pPr>
            <a:r>
              <a:rPr lang="en-US" dirty="0"/>
              <a:t>Optimal Bias-Trade-off for fine-tuning</a:t>
            </a:r>
          </a:p>
          <a:p>
            <a:pPr marL="285750" indent="-285750">
              <a:buFont typeface="Arial" panose="020B0604020202020204" pitchFamily="34" charset="0"/>
              <a:buChar char="•"/>
            </a:pPr>
            <a:r>
              <a:rPr lang="en-US" dirty="0" err="1"/>
              <a:t>Rashamon</a:t>
            </a:r>
            <a:r>
              <a:rPr lang="en-US" dirty="0"/>
              <a:t> sets</a:t>
            </a:r>
          </a:p>
          <a:p>
            <a:pPr marL="285750" indent="-285750">
              <a:buFont typeface="Arial" panose="020B0604020202020204" pitchFamily="34" charset="0"/>
              <a:buChar char="•"/>
            </a:pPr>
            <a:r>
              <a:rPr lang="en-US" dirty="0"/>
              <a:t>Domain-Adaptation</a:t>
            </a:r>
          </a:p>
          <a:p>
            <a:pPr marL="285750" indent="-285750">
              <a:buFont typeface="Arial" panose="020B0604020202020204" pitchFamily="34" charset="0"/>
              <a:buChar char="•"/>
            </a:pPr>
            <a:r>
              <a:rPr lang="en-US" dirty="0"/>
              <a:t>Invariant Representations</a:t>
            </a:r>
          </a:p>
        </p:txBody>
      </p:sp>
      <p:sp>
        <p:nvSpPr>
          <p:cNvPr id="6" name="TextBox 5">
            <a:extLst>
              <a:ext uri="{FF2B5EF4-FFF2-40B4-BE49-F238E27FC236}">
                <a16:creationId xmlns:a16="http://schemas.microsoft.com/office/drawing/2014/main" id="{CC05009C-9A5B-4E47-9EC4-5CE700220BFB}"/>
              </a:ext>
            </a:extLst>
          </p:cNvPr>
          <p:cNvSpPr txBox="1"/>
          <p:nvPr/>
        </p:nvSpPr>
        <p:spPr>
          <a:xfrm>
            <a:off x="8506691" y="4493739"/>
            <a:ext cx="3821233" cy="1754326"/>
          </a:xfrm>
          <a:prstGeom prst="rect">
            <a:avLst/>
          </a:prstGeom>
          <a:noFill/>
        </p:spPr>
        <p:txBody>
          <a:bodyPr wrap="square" rtlCol="0">
            <a:spAutoFit/>
          </a:bodyPr>
          <a:lstStyle/>
          <a:p>
            <a:r>
              <a:rPr lang="en-US" b="1" dirty="0"/>
              <a:t>Safe learning in production:</a:t>
            </a:r>
          </a:p>
          <a:p>
            <a:pPr marL="285750" indent="-285750">
              <a:buFont typeface="Arial" panose="020B0604020202020204" pitchFamily="34" charset="0"/>
              <a:buChar char="•"/>
            </a:pPr>
            <a:r>
              <a:rPr lang="en-US" dirty="0"/>
              <a:t>Specify safety (domain-knowledge, Constrained MDP, Shielding)</a:t>
            </a:r>
          </a:p>
          <a:p>
            <a:pPr marL="285750" indent="-285750">
              <a:buFont typeface="Arial" panose="020B0604020202020204" pitchFamily="34" charset="0"/>
              <a:buChar char="•"/>
            </a:pPr>
            <a:r>
              <a:rPr lang="en-US" dirty="0"/>
              <a:t>Learn to be safe (sandbox/digital-twin)</a:t>
            </a:r>
          </a:p>
        </p:txBody>
      </p:sp>
      <p:sp>
        <p:nvSpPr>
          <p:cNvPr id="7" name="TextBox 6">
            <a:extLst>
              <a:ext uri="{FF2B5EF4-FFF2-40B4-BE49-F238E27FC236}">
                <a16:creationId xmlns:a16="http://schemas.microsoft.com/office/drawing/2014/main" id="{1CA8F771-75A2-4785-AAD6-4D63C86985BA}"/>
              </a:ext>
            </a:extLst>
          </p:cNvPr>
          <p:cNvSpPr txBox="1"/>
          <p:nvPr/>
        </p:nvSpPr>
        <p:spPr>
          <a:xfrm>
            <a:off x="203148" y="4493739"/>
            <a:ext cx="3613414" cy="1754326"/>
          </a:xfrm>
          <a:prstGeom prst="rect">
            <a:avLst/>
          </a:prstGeom>
          <a:noFill/>
        </p:spPr>
        <p:txBody>
          <a:bodyPr wrap="square" rtlCol="0">
            <a:spAutoFit/>
          </a:bodyPr>
          <a:lstStyle/>
          <a:p>
            <a:r>
              <a:rPr lang="en-US" b="1" dirty="0"/>
              <a:t>Generative models of OOD</a:t>
            </a:r>
          </a:p>
          <a:p>
            <a:pPr marL="285750" indent="-285750">
              <a:buFont typeface="Arial" panose="020B0604020202020204" pitchFamily="34" charset="0"/>
              <a:buChar char="•"/>
            </a:pPr>
            <a:r>
              <a:rPr lang="en-US" dirty="0"/>
              <a:t>Sampling-based (importance sampling)</a:t>
            </a:r>
          </a:p>
          <a:p>
            <a:pPr marL="285750" indent="-285750">
              <a:buFont typeface="Arial" panose="020B0604020202020204" pitchFamily="34" charset="0"/>
              <a:buChar char="•"/>
            </a:pPr>
            <a:r>
              <a:rPr lang="en-US" dirty="0"/>
              <a:t>Feature-based (new task)</a:t>
            </a:r>
          </a:p>
          <a:p>
            <a:pPr marL="285750" indent="-285750">
              <a:buFont typeface="Arial" panose="020B0604020202020204" pitchFamily="34" charset="0"/>
              <a:buChar char="•"/>
            </a:pPr>
            <a:r>
              <a:rPr lang="en-US" dirty="0"/>
              <a:t>Intervention-based (control)</a:t>
            </a:r>
          </a:p>
        </p:txBody>
      </p:sp>
      <p:graphicFrame>
        <p:nvGraphicFramePr>
          <p:cNvPr id="9" name="Content Placeholder 4">
            <a:extLst>
              <a:ext uri="{FF2B5EF4-FFF2-40B4-BE49-F238E27FC236}">
                <a16:creationId xmlns:a16="http://schemas.microsoft.com/office/drawing/2014/main" id="{5BDDEC32-36A9-419C-8131-8825DE185F66}"/>
              </a:ext>
            </a:extLst>
          </p:cNvPr>
          <p:cNvGraphicFramePr>
            <a:graphicFrameLocks/>
          </p:cNvGraphicFramePr>
          <p:nvPr/>
        </p:nvGraphicFramePr>
        <p:xfrm>
          <a:off x="3374351" y="1708879"/>
          <a:ext cx="5340258" cy="4752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6BE7DF63-8F68-43D2-AF2A-C97FEA570D2F}"/>
              </a:ext>
            </a:extLst>
          </p:cNvPr>
          <p:cNvSpPr>
            <a:spLocks noGrp="1"/>
          </p:cNvSpPr>
          <p:nvPr>
            <p:ph type="sldNum" sz="quarter" idx="12"/>
          </p:nvPr>
        </p:nvSpPr>
        <p:spPr/>
        <p:txBody>
          <a:bodyPr/>
          <a:lstStyle/>
          <a:p>
            <a:fld id="{477C7578-46E3-4DC5-9844-CB06902B4F72}" type="slidenum">
              <a:rPr lang="en-US" smtClean="0"/>
              <a:t>24</a:t>
            </a:fld>
            <a:endParaRPr lang="en-US"/>
          </a:p>
        </p:txBody>
      </p:sp>
    </p:spTree>
    <p:extLst>
      <p:ext uri="{BB962C8B-B14F-4D97-AF65-F5344CB8AC3E}">
        <p14:creationId xmlns:p14="http://schemas.microsoft.com/office/powerpoint/2010/main" val="2978065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ACD3D-E148-4761-B87D-8BFF94F84BEF}"/>
              </a:ext>
            </a:extLst>
          </p:cNvPr>
          <p:cNvSpPr>
            <a:spLocks noGrp="1"/>
          </p:cNvSpPr>
          <p:nvPr>
            <p:ph type="title"/>
          </p:nvPr>
        </p:nvSpPr>
        <p:spPr/>
        <p:txBody>
          <a:bodyPr/>
          <a:lstStyle/>
          <a:p>
            <a:r>
              <a:rPr lang="en-US" dirty="0"/>
              <a:t>Connections between Fairness and Robustness</a:t>
            </a:r>
          </a:p>
        </p:txBody>
      </p:sp>
      <p:sp>
        <p:nvSpPr>
          <p:cNvPr id="3" name="Content Placeholder 2">
            <a:extLst>
              <a:ext uri="{FF2B5EF4-FFF2-40B4-BE49-F238E27FC236}">
                <a16:creationId xmlns:a16="http://schemas.microsoft.com/office/drawing/2014/main" id="{04E57186-A804-4ACC-9423-3284A0A44EFC}"/>
              </a:ext>
            </a:extLst>
          </p:cNvPr>
          <p:cNvSpPr>
            <a:spLocks noGrp="1"/>
          </p:cNvSpPr>
          <p:nvPr>
            <p:ph idx="1"/>
          </p:nvPr>
        </p:nvSpPr>
        <p:spPr>
          <a:xfrm>
            <a:off x="478369" y="1653117"/>
            <a:ext cx="9745401" cy="2578416"/>
          </a:xfrm>
        </p:spPr>
        <p:txBody>
          <a:bodyPr/>
          <a:lstStyle/>
          <a:p>
            <a:r>
              <a:rPr lang="en-US" dirty="0"/>
              <a:t>Zhang, B. H., Lemoine, B., &amp; Mitchell, M. (2018). </a:t>
            </a:r>
            <a:r>
              <a:rPr lang="en-US" b="1" dirty="0"/>
              <a:t>Mitigating unwanted biases with adversarial learning. </a:t>
            </a:r>
            <a:r>
              <a:rPr lang="en-US" dirty="0"/>
              <a:t>In Proceedings of the 2018 AAAI/ACM Conference on AI, Ethics, and Society (pp. 335-340).</a:t>
            </a:r>
          </a:p>
          <a:p>
            <a:endParaRPr lang="en-US" dirty="0"/>
          </a:p>
          <a:p>
            <a:r>
              <a:rPr lang="en-US" dirty="0" err="1"/>
              <a:t>Kilbertus</a:t>
            </a:r>
            <a:r>
              <a:rPr lang="en-US" dirty="0"/>
              <a:t>, N., Rojas-</a:t>
            </a:r>
            <a:r>
              <a:rPr lang="en-US" dirty="0" err="1"/>
              <a:t>Carulla</a:t>
            </a:r>
            <a:r>
              <a:rPr lang="en-US" dirty="0"/>
              <a:t>, M., </a:t>
            </a:r>
            <a:r>
              <a:rPr lang="en-US" dirty="0" err="1"/>
              <a:t>Parascandolo</a:t>
            </a:r>
            <a:r>
              <a:rPr lang="en-US" dirty="0"/>
              <a:t>, G., Hardt, M., </a:t>
            </a:r>
            <a:r>
              <a:rPr lang="en-US" dirty="0" err="1"/>
              <a:t>Janzing</a:t>
            </a:r>
            <a:r>
              <a:rPr lang="en-US" dirty="0"/>
              <a:t>, D., &amp; </a:t>
            </a:r>
            <a:r>
              <a:rPr lang="en-US" dirty="0" err="1"/>
              <a:t>Schölkopf</a:t>
            </a:r>
            <a:r>
              <a:rPr lang="en-US" dirty="0"/>
              <a:t>, B. (2017). </a:t>
            </a:r>
            <a:r>
              <a:rPr lang="en-US" b="1" dirty="0"/>
              <a:t>Avoiding discrimination through causal reasoning</a:t>
            </a:r>
            <a:r>
              <a:rPr lang="en-US" dirty="0"/>
              <a:t>. </a:t>
            </a:r>
            <a:r>
              <a:rPr lang="en-US" dirty="0" err="1"/>
              <a:t>arXiv</a:t>
            </a:r>
            <a:r>
              <a:rPr lang="en-US" dirty="0"/>
              <a:t> preprint arXiv:1706.02744.</a:t>
            </a:r>
          </a:p>
          <a:p>
            <a:endParaRPr lang="en-US" dirty="0"/>
          </a:p>
        </p:txBody>
      </p:sp>
      <p:sp>
        <p:nvSpPr>
          <p:cNvPr id="4" name="Slide Number Placeholder 3">
            <a:extLst>
              <a:ext uri="{FF2B5EF4-FFF2-40B4-BE49-F238E27FC236}">
                <a16:creationId xmlns:a16="http://schemas.microsoft.com/office/drawing/2014/main" id="{92A6384B-33C6-4B9C-A3AB-4BC45CECBAB0}"/>
              </a:ext>
            </a:extLst>
          </p:cNvPr>
          <p:cNvSpPr>
            <a:spLocks noGrp="1"/>
          </p:cNvSpPr>
          <p:nvPr>
            <p:ph type="sldNum" sz="quarter" idx="12"/>
          </p:nvPr>
        </p:nvSpPr>
        <p:spPr>
          <a:xfrm>
            <a:off x="11326238" y="6164260"/>
            <a:ext cx="626582" cy="246700"/>
          </a:xfrm>
        </p:spPr>
        <p:txBody>
          <a:bodyPr/>
          <a:lstStyle/>
          <a:p>
            <a:fld id="{477C7578-46E3-4DC5-9844-CB06902B4F72}" type="slidenum">
              <a:rPr lang="en-US" smtClean="0"/>
              <a:t>25</a:t>
            </a:fld>
            <a:endParaRPr lang="en-US"/>
          </a:p>
        </p:txBody>
      </p:sp>
      <p:sp>
        <p:nvSpPr>
          <p:cNvPr id="6" name="TextBox 5">
            <a:extLst>
              <a:ext uri="{FF2B5EF4-FFF2-40B4-BE49-F238E27FC236}">
                <a16:creationId xmlns:a16="http://schemas.microsoft.com/office/drawing/2014/main" id="{B16CFDD6-008B-4138-AF10-4C5CC18707AE}"/>
              </a:ext>
            </a:extLst>
          </p:cNvPr>
          <p:cNvSpPr txBox="1"/>
          <p:nvPr/>
        </p:nvSpPr>
        <p:spPr bwMode="gray">
          <a:xfrm>
            <a:off x="703202" y="4379635"/>
            <a:ext cx="10147678" cy="2031325"/>
          </a:xfrm>
          <a:prstGeom prst="rect">
            <a:avLst/>
          </a:prstGeom>
          <a:solidFill>
            <a:srgbClr val="B9EFFF">
              <a:alpha val="60000"/>
            </a:srgbClr>
          </a:solidFill>
        </p:spPr>
        <p:txBody>
          <a:bodyPr wrap="square">
            <a:spAutoFit/>
          </a:bodyPr>
          <a:lstStyle/>
          <a:p>
            <a:r>
              <a:rPr lang="en-US" b="1" u="sng" dirty="0"/>
              <a:t>Suggested questions</a:t>
            </a:r>
          </a:p>
          <a:p>
            <a:pPr marL="285750" indent="-285750">
              <a:buFont typeface="Arial" panose="020B0604020202020204" pitchFamily="34" charset="0"/>
              <a:buChar char="•"/>
            </a:pPr>
            <a:r>
              <a:rPr lang="en-US" dirty="0"/>
              <a:t>How do failures in satisfying fairness requirements lead to lack of robustness?</a:t>
            </a:r>
          </a:p>
          <a:p>
            <a:pPr marL="285750" indent="-285750">
              <a:buFont typeface="Arial" panose="020B0604020202020204" pitchFamily="34" charset="0"/>
              <a:buChar char="•"/>
            </a:pPr>
            <a:r>
              <a:rPr lang="en-US" dirty="0"/>
              <a:t>What type of robustness engineering methods can be used to reify fairness requirements?</a:t>
            </a:r>
          </a:p>
          <a:p>
            <a:pPr marL="285750" indent="-285750">
              <a:buFont typeface="Arial" panose="020B0604020202020204" pitchFamily="34" charset="0"/>
              <a:buChar char="•"/>
            </a:pPr>
            <a:r>
              <a:rPr lang="en-US" dirty="0"/>
              <a:t>How fairness can be achieved by means of Learning to be Safe, Fail-Safe Resilient, Recoverable mechanisms?</a:t>
            </a:r>
          </a:p>
          <a:p>
            <a:pPr marL="285750" indent="-285750">
              <a:buFont typeface="Arial" panose="020B0604020202020204" pitchFamily="34" charset="0"/>
              <a:buChar char="•"/>
            </a:pPr>
            <a:r>
              <a:rPr lang="en-US" dirty="0"/>
              <a:t>?</a:t>
            </a:r>
          </a:p>
        </p:txBody>
      </p:sp>
    </p:spTree>
    <p:extLst>
      <p:ext uri="{BB962C8B-B14F-4D97-AF65-F5344CB8AC3E}">
        <p14:creationId xmlns:p14="http://schemas.microsoft.com/office/powerpoint/2010/main" val="978788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D9C66-757C-4CDF-8B7C-9960EC81E4FE}"/>
              </a:ext>
            </a:extLst>
          </p:cNvPr>
          <p:cNvSpPr>
            <a:spLocks noGrp="1"/>
          </p:cNvSpPr>
          <p:nvPr>
            <p:ph type="title"/>
          </p:nvPr>
        </p:nvSpPr>
        <p:spPr/>
        <p:txBody>
          <a:bodyPr/>
          <a:lstStyle/>
          <a:p>
            <a:r>
              <a:rPr lang="en-US" dirty="0"/>
              <a:t>Warm-up task: Start thinking about the use cases of your project</a:t>
            </a:r>
          </a:p>
        </p:txBody>
      </p:sp>
      <p:sp>
        <p:nvSpPr>
          <p:cNvPr id="3" name="Content Placeholder 2">
            <a:extLst>
              <a:ext uri="{FF2B5EF4-FFF2-40B4-BE49-F238E27FC236}">
                <a16:creationId xmlns:a16="http://schemas.microsoft.com/office/drawing/2014/main" id="{B8537664-7273-4C45-A5D1-01D25E798C7D}"/>
              </a:ext>
            </a:extLst>
          </p:cNvPr>
          <p:cNvSpPr>
            <a:spLocks noGrp="1"/>
          </p:cNvSpPr>
          <p:nvPr>
            <p:ph idx="1"/>
          </p:nvPr>
        </p:nvSpPr>
        <p:spPr>
          <a:xfrm>
            <a:off x="478368" y="1653116"/>
            <a:ext cx="10570631" cy="4751917"/>
          </a:xfrm>
        </p:spPr>
        <p:txBody>
          <a:bodyPr/>
          <a:lstStyle/>
          <a:p>
            <a:pPr marL="342900" indent="-342900">
              <a:buFont typeface="Arial" panose="020B0604020202020204" pitchFamily="34" charset="0"/>
              <a:buChar char="•"/>
            </a:pPr>
            <a:r>
              <a:rPr lang="en-US" dirty="0"/>
              <a:t>Choose a set of users (e.g., doctor, patient, engineer, operator, analysist)</a:t>
            </a:r>
          </a:p>
          <a:p>
            <a:pPr marL="342900" indent="-342900">
              <a:buFont typeface="Arial" panose="020B0604020202020204" pitchFamily="34" charset="0"/>
              <a:buChar char="•"/>
            </a:pPr>
            <a:r>
              <a:rPr lang="en-US" dirty="0"/>
              <a:t>List possible use cases (functionalities that would satisfy these users)</a:t>
            </a:r>
          </a:p>
          <a:p>
            <a:pPr marL="342900" indent="-342900">
              <a:buFont typeface="Arial" panose="020B0604020202020204" pitchFamily="34" charset="0"/>
              <a:buChar char="•"/>
            </a:pPr>
            <a:r>
              <a:rPr lang="en-US" dirty="0"/>
              <a:t>Give examples of existing systems that implement these use cases (provide references)</a:t>
            </a:r>
          </a:p>
          <a:p>
            <a:pPr marL="342900" indent="-342900">
              <a:buFont typeface="Arial" panose="020B0604020202020204" pitchFamily="34" charset="0"/>
              <a:buChar char="•"/>
            </a:pPr>
            <a:r>
              <a:rPr lang="en-US" dirty="0"/>
              <a:t>For each use case, describe briefly (~4 lines) the risks involved</a:t>
            </a:r>
          </a:p>
          <a:p>
            <a:pPr marL="342900" indent="-342900">
              <a:buFont typeface="Arial" panose="020B0604020202020204" pitchFamily="34" charset="0"/>
              <a:buChar char="•"/>
            </a:pPr>
            <a:r>
              <a:rPr lang="en-US" dirty="0"/>
              <a:t>Share it on Slack by Friday Evening – May 26 (channel #writting)</a:t>
            </a:r>
          </a:p>
        </p:txBody>
      </p:sp>
      <p:sp>
        <p:nvSpPr>
          <p:cNvPr id="4" name="Slide Number Placeholder 3">
            <a:extLst>
              <a:ext uri="{FF2B5EF4-FFF2-40B4-BE49-F238E27FC236}">
                <a16:creationId xmlns:a16="http://schemas.microsoft.com/office/drawing/2014/main" id="{1669973E-3D2A-4D73-90A4-3C4595C87465}"/>
              </a:ext>
            </a:extLst>
          </p:cNvPr>
          <p:cNvSpPr>
            <a:spLocks noGrp="1"/>
          </p:cNvSpPr>
          <p:nvPr>
            <p:ph type="sldNum" sz="quarter" idx="12"/>
          </p:nvPr>
        </p:nvSpPr>
        <p:spPr/>
        <p:txBody>
          <a:bodyPr/>
          <a:lstStyle/>
          <a:p>
            <a:fld id="{477C7578-46E3-4DC5-9844-CB06902B4F72}" type="slidenum">
              <a:rPr lang="en-US" smtClean="0"/>
              <a:t>26</a:t>
            </a:fld>
            <a:endParaRPr lang="en-US"/>
          </a:p>
        </p:txBody>
      </p:sp>
    </p:spTree>
    <p:extLst>
      <p:ext uri="{BB962C8B-B14F-4D97-AF65-F5344CB8AC3E}">
        <p14:creationId xmlns:p14="http://schemas.microsoft.com/office/powerpoint/2010/main" val="1380446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C94FC-81B4-4AB0-9368-166C29C6FD1E}"/>
              </a:ext>
            </a:extLst>
          </p:cNvPr>
          <p:cNvSpPr>
            <a:spLocks noGrp="1"/>
          </p:cNvSpPr>
          <p:nvPr>
            <p:ph type="title"/>
          </p:nvPr>
        </p:nvSpPr>
        <p:spPr/>
        <p:txBody>
          <a:bodyPr/>
          <a:lstStyle/>
          <a:p>
            <a:r>
              <a:rPr lang="en-US" dirty="0"/>
              <a:t>AI Timeline</a:t>
            </a:r>
          </a:p>
        </p:txBody>
      </p:sp>
      <p:pic>
        <p:nvPicPr>
          <p:cNvPr id="6" name="Content Placeholder 5" descr="Graphical user interface, text&#10;&#10;Description automatically generated with medium confidence">
            <a:extLst>
              <a:ext uri="{FF2B5EF4-FFF2-40B4-BE49-F238E27FC236}">
                <a16:creationId xmlns:a16="http://schemas.microsoft.com/office/drawing/2014/main" id="{B3DFAFFF-680B-4425-B8B1-E59FD0E6A3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4601" y="1695953"/>
            <a:ext cx="11562427" cy="3814291"/>
          </a:xfrm>
        </p:spPr>
      </p:pic>
      <p:sp>
        <p:nvSpPr>
          <p:cNvPr id="4" name="Slide Number Placeholder 3">
            <a:extLst>
              <a:ext uri="{FF2B5EF4-FFF2-40B4-BE49-F238E27FC236}">
                <a16:creationId xmlns:a16="http://schemas.microsoft.com/office/drawing/2014/main" id="{18C7B449-2060-45BF-A989-F8111AEB6F79}"/>
              </a:ext>
            </a:extLst>
          </p:cNvPr>
          <p:cNvSpPr>
            <a:spLocks noGrp="1"/>
          </p:cNvSpPr>
          <p:nvPr>
            <p:ph type="sldNum" sz="quarter" idx="12"/>
          </p:nvPr>
        </p:nvSpPr>
        <p:spPr>
          <a:xfrm>
            <a:off x="11566631" y="6269463"/>
            <a:ext cx="484364" cy="390364"/>
          </a:xfrm>
        </p:spPr>
        <p:txBody>
          <a:bodyPr/>
          <a:lstStyle/>
          <a:p>
            <a:fld id="{477C7578-46E3-4DC5-9844-CB06902B4F72}" type="slidenum">
              <a:rPr lang="en-US" smtClean="0"/>
              <a:t>3</a:t>
            </a:fld>
            <a:endParaRPr lang="en-US"/>
          </a:p>
        </p:txBody>
      </p:sp>
      <p:sp>
        <p:nvSpPr>
          <p:cNvPr id="8" name="TextBox 7">
            <a:extLst>
              <a:ext uri="{FF2B5EF4-FFF2-40B4-BE49-F238E27FC236}">
                <a16:creationId xmlns:a16="http://schemas.microsoft.com/office/drawing/2014/main" id="{715207C6-60A8-4B9C-81DC-3506811F365C}"/>
              </a:ext>
            </a:extLst>
          </p:cNvPr>
          <p:cNvSpPr txBox="1"/>
          <p:nvPr/>
        </p:nvSpPr>
        <p:spPr bwMode="gray">
          <a:xfrm>
            <a:off x="347529" y="1130345"/>
            <a:ext cx="11703466" cy="276999"/>
          </a:xfrm>
          <a:prstGeom prst="rect">
            <a:avLst/>
          </a:prstGeom>
          <a:noFill/>
        </p:spPr>
        <p:txBody>
          <a:bodyPr wrap="square">
            <a:spAutoFit/>
          </a:bodyPr>
          <a:lstStyle/>
          <a:p>
            <a:r>
              <a:rPr lang="en-US" sz="1200" dirty="0"/>
              <a:t>source: </a:t>
            </a:r>
            <a:r>
              <a:rPr lang="en-US" sz="1200" dirty="0" err="1"/>
              <a:t>Kaynak</a:t>
            </a:r>
            <a:r>
              <a:rPr lang="en-US" sz="1200" dirty="0"/>
              <a:t>, O. (2021) The golden age of Artificial Intelligence. </a:t>
            </a:r>
            <a:r>
              <a:rPr lang="en-US" sz="1200" i="1" dirty="0" err="1"/>
              <a:t>Discov</a:t>
            </a:r>
            <a:r>
              <a:rPr lang="en-US" sz="1200" i="1" dirty="0"/>
              <a:t> </a:t>
            </a:r>
            <a:r>
              <a:rPr lang="en-US" sz="1200" i="1" dirty="0" err="1"/>
              <a:t>Artif</a:t>
            </a:r>
            <a:r>
              <a:rPr lang="en-US" sz="1200" i="1" dirty="0"/>
              <a:t> </a:t>
            </a:r>
            <a:r>
              <a:rPr lang="en-US" sz="1200" i="1" dirty="0" err="1"/>
              <a:t>Intell</a:t>
            </a:r>
            <a:r>
              <a:rPr lang="en-US" sz="1200" dirty="0"/>
              <a:t> </a:t>
            </a:r>
            <a:r>
              <a:rPr lang="en-US" sz="1200" b="1" dirty="0"/>
              <a:t>1, </a:t>
            </a:r>
            <a:r>
              <a:rPr lang="en-US" sz="1200" dirty="0"/>
              <a:t>1</a:t>
            </a:r>
          </a:p>
        </p:txBody>
      </p:sp>
      <p:cxnSp>
        <p:nvCxnSpPr>
          <p:cNvPr id="10" name="Straight Connector 9">
            <a:extLst>
              <a:ext uri="{FF2B5EF4-FFF2-40B4-BE49-F238E27FC236}">
                <a16:creationId xmlns:a16="http://schemas.microsoft.com/office/drawing/2014/main" id="{9A62F52F-8DC4-471C-ACB1-2149D70AFE82}"/>
              </a:ext>
            </a:extLst>
          </p:cNvPr>
          <p:cNvCxnSpPr>
            <a:cxnSpLocks/>
          </p:cNvCxnSpPr>
          <p:nvPr/>
        </p:nvCxnSpPr>
        <p:spPr bwMode="gray">
          <a:xfrm flipV="1">
            <a:off x="3230310" y="1446557"/>
            <a:ext cx="0" cy="1806441"/>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0BC2C38-BA2D-4BC7-AB2F-95338C18F533}"/>
              </a:ext>
            </a:extLst>
          </p:cNvPr>
          <p:cNvSpPr txBox="1"/>
          <p:nvPr/>
        </p:nvSpPr>
        <p:spPr bwMode="gray">
          <a:xfrm>
            <a:off x="3258083" y="1446556"/>
            <a:ext cx="2899954" cy="28514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b="1" dirty="0">
                <a:solidFill>
                  <a:schemeClr val="accent1"/>
                </a:solidFill>
              </a:rPr>
              <a:t>NATO Conference [McIlroy 1968]</a:t>
            </a:r>
          </a:p>
        </p:txBody>
      </p:sp>
      <p:pic>
        <p:nvPicPr>
          <p:cNvPr id="13" name="Picture 12">
            <a:extLst>
              <a:ext uri="{FF2B5EF4-FFF2-40B4-BE49-F238E27FC236}">
                <a16:creationId xmlns:a16="http://schemas.microsoft.com/office/drawing/2014/main" id="{76284034-C9DF-4928-A294-C5615A86F734}"/>
              </a:ext>
            </a:extLst>
          </p:cNvPr>
          <p:cNvPicPr>
            <a:picLocks noChangeAspect="1"/>
          </p:cNvPicPr>
          <p:nvPr/>
        </p:nvPicPr>
        <p:blipFill>
          <a:blip r:embed="rId4"/>
          <a:stretch>
            <a:fillRect/>
          </a:stretch>
        </p:blipFill>
        <p:spPr>
          <a:xfrm>
            <a:off x="-1" y="4992998"/>
            <a:ext cx="3289005" cy="1806440"/>
          </a:xfrm>
          <a:prstGeom prst="rect">
            <a:avLst/>
          </a:prstGeom>
        </p:spPr>
      </p:pic>
      <p:cxnSp>
        <p:nvCxnSpPr>
          <p:cNvPr id="17" name="Connector: Elbow 16">
            <a:extLst>
              <a:ext uri="{FF2B5EF4-FFF2-40B4-BE49-F238E27FC236}">
                <a16:creationId xmlns:a16="http://schemas.microsoft.com/office/drawing/2014/main" id="{0E9E8702-01C4-47A7-9047-34CE2700D8B0}"/>
              </a:ext>
            </a:extLst>
          </p:cNvPr>
          <p:cNvCxnSpPr>
            <a:cxnSpLocks/>
            <a:stCxn id="18" idx="2"/>
            <a:endCxn id="13" idx="3"/>
          </p:cNvCxnSpPr>
          <p:nvPr/>
        </p:nvCxnSpPr>
        <p:spPr bwMode="gray">
          <a:xfrm rot="5400000">
            <a:off x="6681529" y="1970545"/>
            <a:ext cx="533149" cy="7318197"/>
          </a:xfrm>
          <a:prstGeom prst="bentConnector2">
            <a:avLst/>
          </a:prstGeom>
          <a:ln w="2857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a:extLst>
              <a:ext uri="{FF2B5EF4-FFF2-40B4-BE49-F238E27FC236}">
                <a16:creationId xmlns:a16="http://schemas.microsoft.com/office/drawing/2014/main" id="{7BCF8770-B8A8-403A-A516-6E04BE9BC528}"/>
              </a:ext>
            </a:extLst>
          </p:cNvPr>
          <p:cNvSpPr/>
          <p:nvPr/>
        </p:nvSpPr>
        <p:spPr bwMode="gray">
          <a:xfrm>
            <a:off x="9647770" y="5317350"/>
            <a:ext cx="191886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0" name="TextBox 19">
            <a:extLst>
              <a:ext uri="{FF2B5EF4-FFF2-40B4-BE49-F238E27FC236}">
                <a16:creationId xmlns:a16="http://schemas.microsoft.com/office/drawing/2014/main" id="{CDB3EB45-2E89-4314-B47E-344704041D88}"/>
              </a:ext>
            </a:extLst>
          </p:cNvPr>
          <p:cNvSpPr txBox="1"/>
          <p:nvPr/>
        </p:nvSpPr>
        <p:spPr bwMode="gray">
          <a:xfrm>
            <a:off x="3371605" y="6123807"/>
            <a:ext cx="3935504" cy="309361"/>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200" dirty="0"/>
              <a:t>Exponential growth of publications after 2016</a:t>
            </a:r>
          </a:p>
        </p:txBody>
      </p:sp>
    </p:spTree>
    <p:extLst>
      <p:ext uri="{BB962C8B-B14F-4D97-AF65-F5344CB8AC3E}">
        <p14:creationId xmlns:p14="http://schemas.microsoft.com/office/powerpoint/2010/main" val="3110767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A782-77ED-457A-B3AA-8FC8E2050745}"/>
              </a:ext>
            </a:extLst>
          </p:cNvPr>
          <p:cNvSpPr>
            <a:spLocks noGrp="1"/>
          </p:cNvSpPr>
          <p:nvPr>
            <p:ph type="title"/>
          </p:nvPr>
        </p:nvSpPr>
        <p:spPr/>
        <p:txBody>
          <a:bodyPr/>
          <a:lstStyle/>
          <a:p>
            <a:r>
              <a:rPr lang="en-US" dirty="0"/>
              <a:t>Surveillance and Military Technology</a:t>
            </a:r>
          </a:p>
        </p:txBody>
      </p:sp>
      <p:pic>
        <p:nvPicPr>
          <p:cNvPr id="6" name="Content Placeholder 5" descr="A picture containing text, ceiling, person, indoor&#10;&#10;Description automatically generated">
            <a:extLst>
              <a:ext uri="{FF2B5EF4-FFF2-40B4-BE49-F238E27FC236}">
                <a16:creationId xmlns:a16="http://schemas.microsoft.com/office/drawing/2014/main" id="{0575308D-4217-4B0B-A165-FB39203478E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653" y="1606637"/>
            <a:ext cx="3674808" cy="2602989"/>
          </a:xfrm>
        </p:spPr>
      </p:pic>
      <p:sp>
        <p:nvSpPr>
          <p:cNvPr id="4" name="Slide Number Placeholder 3">
            <a:extLst>
              <a:ext uri="{FF2B5EF4-FFF2-40B4-BE49-F238E27FC236}">
                <a16:creationId xmlns:a16="http://schemas.microsoft.com/office/drawing/2014/main" id="{5AB587B7-0C01-4AC9-B5F3-104EC9AE30DB}"/>
              </a:ext>
            </a:extLst>
          </p:cNvPr>
          <p:cNvSpPr>
            <a:spLocks noGrp="1"/>
          </p:cNvSpPr>
          <p:nvPr>
            <p:ph type="sldNum" sz="quarter" idx="12"/>
          </p:nvPr>
        </p:nvSpPr>
        <p:spPr>
          <a:xfrm>
            <a:off x="11853017" y="0"/>
            <a:ext cx="338983" cy="316194"/>
          </a:xfrm>
        </p:spPr>
        <p:txBody>
          <a:bodyPr/>
          <a:lstStyle/>
          <a:p>
            <a:fld id="{477C7578-46E3-4DC5-9844-CB06902B4F72}" type="slidenum">
              <a:rPr lang="en-US" smtClean="0"/>
              <a:t>4</a:t>
            </a:fld>
            <a:endParaRPr lang="en-US" dirty="0"/>
          </a:p>
        </p:txBody>
      </p:sp>
      <p:sp>
        <p:nvSpPr>
          <p:cNvPr id="8" name="TextBox 7">
            <a:extLst>
              <a:ext uri="{FF2B5EF4-FFF2-40B4-BE49-F238E27FC236}">
                <a16:creationId xmlns:a16="http://schemas.microsoft.com/office/drawing/2014/main" id="{9FE4D484-F03B-41FA-ADAC-7E817CB9FCB6}"/>
              </a:ext>
            </a:extLst>
          </p:cNvPr>
          <p:cNvSpPr txBox="1"/>
          <p:nvPr/>
        </p:nvSpPr>
        <p:spPr bwMode="gray">
          <a:xfrm>
            <a:off x="261654" y="1606637"/>
            <a:ext cx="1254531" cy="1815882"/>
          </a:xfrm>
          <a:prstGeom prst="rect">
            <a:avLst/>
          </a:prstGeom>
          <a:solidFill>
            <a:schemeClr val="bg2">
              <a:lumMod val="5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rPr>
              <a:t>Singapore patrol robots to deter bad social behavior* [1]</a:t>
            </a:r>
          </a:p>
        </p:txBody>
      </p:sp>
      <p:sp>
        <p:nvSpPr>
          <p:cNvPr id="10" name="TextBox 9">
            <a:extLst>
              <a:ext uri="{FF2B5EF4-FFF2-40B4-BE49-F238E27FC236}">
                <a16:creationId xmlns:a16="http://schemas.microsoft.com/office/drawing/2014/main" id="{D0896D43-7F16-4290-886B-263D0CB3009F}"/>
              </a:ext>
            </a:extLst>
          </p:cNvPr>
          <p:cNvSpPr txBox="1"/>
          <p:nvPr/>
        </p:nvSpPr>
        <p:spPr bwMode="gray">
          <a:xfrm>
            <a:off x="-21263" y="6010203"/>
            <a:ext cx="12213263" cy="76174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[1] Reuters, 2021, </a:t>
            </a:r>
            <a:r>
              <a:rPr lang="en-US" sz="1050" b="0" dirty="0">
                <a:hlinkClick r:id="rId4"/>
              </a:rPr>
              <a:t>https://www.reuters.com/technology/singapore-trials-patrol-robots-deter-bad-social-behaviour-2021-09-06/</a:t>
            </a:r>
            <a:endParaRPr lang="en-US" sz="105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[2] </a:t>
            </a:r>
            <a:r>
              <a:rPr lang="en-US" sz="1050" dirty="0">
                <a:hlinkClick r:id="rId5"/>
              </a:rPr>
              <a:t>https://apnews.com/article/joe-biden-science-technology-business-biometrics-b9dbf5fee3bf0e407b988b31e21f5300</a:t>
            </a:r>
            <a:r>
              <a:rPr lang="en-US" sz="105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[3] </a:t>
            </a:r>
            <a:r>
              <a:rPr lang="en-US" sz="1050" dirty="0">
                <a:hlinkClick r:id="rId6"/>
              </a:rPr>
              <a:t>https://ece.duke.edu/about/news/duke-professor-wins-1-million-artificial-intelligence-prize-new-nobel</a:t>
            </a:r>
            <a:r>
              <a:rPr lang="en-US" sz="105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0" dirty="0"/>
          </a:p>
        </p:txBody>
      </p:sp>
      <p:sp>
        <p:nvSpPr>
          <p:cNvPr id="14" name="TextBox 13">
            <a:extLst>
              <a:ext uri="{FF2B5EF4-FFF2-40B4-BE49-F238E27FC236}">
                <a16:creationId xmlns:a16="http://schemas.microsoft.com/office/drawing/2014/main" id="{69019BE3-9686-40CE-AC06-33400635BCB4}"/>
              </a:ext>
            </a:extLst>
          </p:cNvPr>
          <p:cNvSpPr txBox="1"/>
          <p:nvPr/>
        </p:nvSpPr>
        <p:spPr bwMode="gray">
          <a:xfrm>
            <a:off x="254045" y="4266022"/>
            <a:ext cx="4043717" cy="923330"/>
          </a:xfrm>
          <a:prstGeom prst="rect">
            <a:avLst/>
          </a:prstGeom>
          <a:noFill/>
        </p:spPr>
        <p:txBody>
          <a:bodyPr wrap="square">
            <a:spAutoFit/>
          </a:bodyPr>
          <a:lstStyle/>
          <a:p>
            <a:r>
              <a:rPr lang="en-US" dirty="0"/>
              <a:t>*safety measures, smoking in prohibited areas and the improper parking of bicycles</a:t>
            </a:r>
          </a:p>
        </p:txBody>
      </p:sp>
      <p:sp>
        <p:nvSpPr>
          <p:cNvPr id="16" name="TextBox 15">
            <a:extLst>
              <a:ext uri="{FF2B5EF4-FFF2-40B4-BE49-F238E27FC236}">
                <a16:creationId xmlns:a16="http://schemas.microsoft.com/office/drawing/2014/main" id="{7637D19C-EA9F-480E-BDD0-7181FA7CA9FD}"/>
              </a:ext>
            </a:extLst>
          </p:cNvPr>
          <p:cNvSpPr txBox="1"/>
          <p:nvPr/>
        </p:nvSpPr>
        <p:spPr bwMode="gray">
          <a:xfrm>
            <a:off x="1804982" y="3668740"/>
            <a:ext cx="946034" cy="367557"/>
          </a:xfrm>
          <a:prstGeom prst="rect">
            <a:avLst/>
          </a:prstGeom>
          <a:noFill/>
        </p:spPr>
        <p:txBody>
          <a:bodyPr wrap="square">
            <a:spAutoFit/>
          </a:bodyPr>
          <a:lstStyle/>
          <a:p>
            <a:r>
              <a:rPr lang="en-US" dirty="0">
                <a:solidFill>
                  <a:schemeClr val="bg1"/>
                </a:solidFill>
              </a:rPr>
              <a:t>Xavier</a:t>
            </a:r>
          </a:p>
        </p:txBody>
      </p:sp>
      <p:sp>
        <p:nvSpPr>
          <p:cNvPr id="31" name="TextBox 30">
            <a:extLst>
              <a:ext uri="{FF2B5EF4-FFF2-40B4-BE49-F238E27FC236}">
                <a16:creationId xmlns:a16="http://schemas.microsoft.com/office/drawing/2014/main" id="{7B756391-C98B-43F1-96B6-FA1758D6B583}"/>
              </a:ext>
            </a:extLst>
          </p:cNvPr>
          <p:cNvSpPr txBox="1"/>
          <p:nvPr/>
        </p:nvSpPr>
        <p:spPr bwMode="gray">
          <a:xfrm>
            <a:off x="5296942" y="1779261"/>
            <a:ext cx="6242956" cy="1200329"/>
          </a:xfrm>
          <a:prstGeom prst="rect">
            <a:avLst/>
          </a:prstGeom>
          <a:solidFill>
            <a:schemeClr val="bg1">
              <a:lumMod val="95000"/>
            </a:schemeClr>
          </a:solidFill>
        </p:spPr>
        <p:txBody>
          <a:bodyPr wrap="square">
            <a:spAutoFit/>
          </a:bodyPr>
          <a:lstStyle/>
          <a:p>
            <a:r>
              <a:rPr lang="en-US" dirty="0"/>
              <a:t>White House proposes tech ‘bill of rights’ to limit AI harms, but Tech Industry pushes back in favor of self-regulation [2]</a:t>
            </a:r>
          </a:p>
          <a:p>
            <a:endParaRPr lang="en-US" dirty="0"/>
          </a:p>
        </p:txBody>
      </p:sp>
      <p:sp>
        <p:nvSpPr>
          <p:cNvPr id="33" name="TextBox 32">
            <a:extLst>
              <a:ext uri="{FF2B5EF4-FFF2-40B4-BE49-F238E27FC236}">
                <a16:creationId xmlns:a16="http://schemas.microsoft.com/office/drawing/2014/main" id="{8A9F67DB-A8C6-4852-AFBC-4F0408640B75}"/>
              </a:ext>
            </a:extLst>
          </p:cNvPr>
          <p:cNvSpPr txBox="1"/>
          <p:nvPr/>
        </p:nvSpPr>
        <p:spPr bwMode="gray">
          <a:xfrm>
            <a:off x="5292922" y="3128020"/>
            <a:ext cx="6246976" cy="2585323"/>
          </a:xfrm>
          <a:prstGeom prst="rect">
            <a:avLst/>
          </a:prstGeom>
          <a:solidFill>
            <a:schemeClr val="bg1">
              <a:lumMod val="95000"/>
            </a:schemeClr>
          </a:solidFill>
        </p:spPr>
        <p:txBody>
          <a:bodyPr wrap="square">
            <a:spAutoFit/>
          </a:bodyPr>
          <a:lstStyle/>
          <a:p>
            <a:r>
              <a:rPr lang="en-US" b="1" dirty="0"/>
              <a:t>Cynthia Rudin </a:t>
            </a:r>
            <a:r>
              <a:rPr lang="en-US" dirty="0"/>
              <a:t>became the second recipient of AAAI Squirrel AI Award for pioneering socially responsible AI.</a:t>
            </a:r>
          </a:p>
          <a:p>
            <a:pPr algn="ctr"/>
            <a:r>
              <a:rPr lang="en-US" dirty="0"/>
              <a:t>“pioneering scientific work in the area of interpretable and transparent AI systems in real-world deployments, the advocacy for these features in highly sensitive areas such as social justice and medical diagnosis and serving as a role model for researchers and practitioners.” [3]</a:t>
            </a:r>
          </a:p>
        </p:txBody>
      </p:sp>
    </p:spTree>
    <p:extLst>
      <p:ext uri="{BB962C8B-B14F-4D97-AF65-F5344CB8AC3E}">
        <p14:creationId xmlns:p14="http://schemas.microsoft.com/office/powerpoint/2010/main" val="1114089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A782-77ED-457A-B3AA-8FC8E2050745}"/>
              </a:ext>
            </a:extLst>
          </p:cNvPr>
          <p:cNvSpPr>
            <a:spLocks noGrp="1"/>
          </p:cNvSpPr>
          <p:nvPr>
            <p:ph type="title"/>
          </p:nvPr>
        </p:nvSpPr>
        <p:spPr/>
        <p:txBody>
          <a:bodyPr/>
          <a:lstStyle/>
          <a:p>
            <a:r>
              <a:rPr lang="en-US" dirty="0"/>
              <a:t>Self-Driving Technology</a:t>
            </a:r>
          </a:p>
        </p:txBody>
      </p:sp>
      <p:sp>
        <p:nvSpPr>
          <p:cNvPr id="4" name="Slide Number Placeholder 3">
            <a:extLst>
              <a:ext uri="{FF2B5EF4-FFF2-40B4-BE49-F238E27FC236}">
                <a16:creationId xmlns:a16="http://schemas.microsoft.com/office/drawing/2014/main" id="{5AB587B7-0C01-4AC9-B5F3-104EC9AE30DB}"/>
              </a:ext>
            </a:extLst>
          </p:cNvPr>
          <p:cNvSpPr>
            <a:spLocks noGrp="1"/>
          </p:cNvSpPr>
          <p:nvPr>
            <p:ph type="sldNum" sz="quarter" idx="12"/>
          </p:nvPr>
        </p:nvSpPr>
        <p:spPr>
          <a:xfrm>
            <a:off x="11637872" y="5827785"/>
            <a:ext cx="511097" cy="361586"/>
          </a:xfrm>
        </p:spPr>
        <p:txBody>
          <a:bodyPr/>
          <a:lstStyle/>
          <a:p>
            <a:fld id="{477C7578-46E3-4DC5-9844-CB06902B4F72}" type="slidenum">
              <a:rPr lang="en-US" smtClean="0"/>
              <a:t>5</a:t>
            </a:fld>
            <a:endParaRPr lang="en-US"/>
          </a:p>
        </p:txBody>
      </p:sp>
      <p:sp>
        <p:nvSpPr>
          <p:cNvPr id="10" name="TextBox 9">
            <a:extLst>
              <a:ext uri="{FF2B5EF4-FFF2-40B4-BE49-F238E27FC236}">
                <a16:creationId xmlns:a16="http://schemas.microsoft.com/office/drawing/2014/main" id="{D0896D43-7F16-4290-886B-263D0CB3009F}"/>
              </a:ext>
            </a:extLst>
          </p:cNvPr>
          <p:cNvSpPr txBox="1"/>
          <p:nvPr/>
        </p:nvSpPr>
        <p:spPr bwMode="gray">
          <a:xfrm>
            <a:off x="-64294" y="6202102"/>
            <a:ext cx="12213263" cy="6232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 </a:t>
            </a:r>
            <a:r>
              <a:rPr lang="en-US" sz="1200" dirty="0" err="1"/>
              <a:t>Techcrunch</a:t>
            </a:r>
            <a:r>
              <a:rPr lang="en-US" sz="1200" dirty="0"/>
              <a:t>, 2021, </a:t>
            </a:r>
            <a:r>
              <a:rPr lang="en-US" sz="1050" dirty="0">
                <a:hlinkClick r:id="rId3"/>
              </a:rPr>
              <a:t>https://techcrunch.com/2021/08/16/u-s-safety-regulator-opens-investigation-into-tesla-autopilot-following-crashes-with-parked-emergency-vehicles/</a:t>
            </a:r>
            <a:r>
              <a:rPr lang="en-US" sz="105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dirty="0"/>
              <a:t>[2] </a:t>
            </a:r>
            <a:r>
              <a:rPr lang="en-US" sz="1050" dirty="0"/>
              <a:t>Department of Motor Vehicles of the State of California, Testing of Autonomous Vehicles with a Driver. https://www.dmv.ca.gov/portal/dmv/detail/vr/autonomous/testing</a:t>
            </a:r>
            <a:endParaRPr lang="en-US" sz="1050" b="0" dirty="0"/>
          </a:p>
          <a:p>
            <a:pPr>
              <a:defRPr/>
            </a:pPr>
            <a:r>
              <a:rPr lang="en-US" sz="1050" dirty="0"/>
              <a:t>[3] </a:t>
            </a:r>
            <a:r>
              <a:rPr lang="en-US" sz="1200" dirty="0"/>
              <a:t>Haensel, J., Adriano, C. M., Dyck, J., &amp; Giese, H., 2020, Collective risk minimization via a </a:t>
            </a:r>
            <a:r>
              <a:rPr lang="en-US" sz="1200" dirty="0" err="1"/>
              <a:t>bayesian</a:t>
            </a:r>
            <a:r>
              <a:rPr lang="en-US" sz="1200" dirty="0"/>
              <a:t> model for statistical software testing, SEAMS.</a:t>
            </a:r>
            <a:endParaRPr lang="en-US" sz="1200" b="0" dirty="0"/>
          </a:p>
        </p:txBody>
      </p:sp>
      <p:pic>
        <p:nvPicPr>
          <p:cNvPr id="18" name="Picture 17" descr="A steering wheel and dashboard of a car&#10;&#10;Description automatically generated">
            <a:extLst>
              <a:ext uri="{FF2B5EF4-FFF2-40B4-BE49-F238E27FC236}">
                <a16:creationId xmlns:a16="http://schemas.microsoft.com/office/drawing/2014/main" id="{DFE38B33-62E8-4B5F-8BFB-3AB54FB1C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369" y="1710566"/>
            <a:ext cx="3902578" cy="2602989"/>
          </a:xfrm>
          <a:prstGeom prst="rect">
            <a:avLst/>
          </a:prstGeom>
        </p:spPr>
      </p:pic>
      <p:sp>
        <p:nvSpPr>
          <p:cNvPr id="19" name="TextBox 18">
            <a:extLst>
              <a:ext uri="{FF2B5EF4-FFF2-40B4-BE49-F238E27FC236}">
                <a16:creationId xmlns:a16="http://schemas.microsoft.com/office/drawing/2014/main" id="{7F24C081-F8D6-4AB5-AD5A-13A8D842AA53}"/>
              </a:ext>
            </a:extLst>
          </p:cNvPr>
          <p:cNvSpPr txBox="1"/>
          <p:nvPr/>
        </p:nvSpPr>
        <p:spPr bwMode="gray">
          <a:xfrm>
            <a:off x="478369" y="1546442"/>
            <a:ext cx="3902578" cy="338554"/>
          </a:xfrm>
          <a:prstGeom prst="rect">
            <a:avLst/>
          </a:prstGeom>
          <a:solidFill>
            <a:schemeClr val="bg2">
              <a:lumMod val="5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rPr>
              <a:t>Tesla Auto-pilot under scrutiny**[1]</a:t>
            </a:r>
          </a:p>
        </p:txBody>
      </p:sp>
      <p:sp>
        <p:nvSpPr>
          <p:cNvPr id="21" name="TextBox 20">
            <a:extLst>
              <a:ext uri="{FF2B5EF4-FFF2-40B4-BE49-F238E27FC236}">
                <a16:creationId xmlns:a16="http://schemas.microsoft.com/office/drawing/2014/main" id="{1F38CD4D-5081-4734-82AB-8619835A962F}"/>
              </a:ext>
            </a:extLst>
          </p:cNvPr>
          <p:cNvSpPr txBox="1"/>
          <p:nvPr/>
        </p:nvSpPr>
        <p:spPr bwMode="gray">
          <a:xfrm>
            <a:off x="419290" y="4396791"/>
            <a:ext cx="4071522" cy="1477328"/>
          </a:xfrm>
          <a:prstGeom prst="rect">
            <a:avLst/>
          </a:prstGeom>
          <a:noFill/>
        </p:spPr>
        <p:txBody>
          <a:bodyPr wrap="square">
            <a:spAutoFit/>
          </a:bodyPr>
          <a:lstStyle/>
          <a:p>
            <a:r>
              <a:rPr lang="en-US" dirty="0"/>
              <a:t>**advocates for Highway and Auto Safety are calling for “</a:t>
            </a:r>
            <a:r>
              <a:rPr lang="en-US" b="1" dirty="0"/>
              <a:t>minimum performance standards</a:t>
            </a:r>
            <a:r>
              <a:rPr lang="en-US" dirty="0"/>
              <a:t>” for vehicles equipped with Auto-Pilot System</a:t>
            </a:r>
          </a:p>
        </p:txBody>
      </p:sp>
      <p:graphicFrame>
        <p:nvGraphicFramePr>
          <p:cNvPr id="25" name="Chart 24">
            <a:extLst>
              <a:ext uri="{FF2B5EF4-FFF2-40B4-BE49-F238E27FC236}">
                <a16:creationId xmlns:a16="http://schemas.microsoft.com/office/drawing/2014/main" id="{8AF342CC-31A6-4730-9479-9117039230F1}"/>
              </a:ext>
            </a:extLst>
          </p:cNvPr>
          <p:cNvGraphicFramePr>
            <a:graphicFrameLocks/>
          </p:cNvGraphicFramePr>
          <p:nvPr>
            <p:extLst>
              <p:ext uri="{D42A27DB-BD31-4B8C-83A1-F6EECF244321}">
                <p14:modId xmlns:p14="http://schemas.microsoft.com/office/powerpoint/2010/main" val="479869485"/>
              </p:ext>
            </p:extLst>
          </p:nvPr>
        </p:nvGraphicFramePr>
        <p:xfrm>
          <a:off x="4845438" y="1413191"/>
          <a:ext cx="4372336" cy="2850349"/>
        </p:xfrm>
        <a:graphic>
          <a:graphicData uri="http://schemas.openxmlformats.org/drawingml/2006/chart">
            <c:chart xmlns:c="http://schemas.openxmlformats.org/drawingml/2006/chart" xmlns:r="http://schemas.openxmlformats.org/officeDocument/2006/relationships" r:id="rId5"/>
          </a:graphicData>
        </a:graphic>
      </p:graphicFrame>
      <p:sp>
        <p:nvSpPr>
          <p:cNvPr id="29" name="TextBox 28">
            <a:extLst>
              <a:ext uri="{FF2B5EF4-FFF2-40B4-BE49-F238E27FC236}">
                <a16:creationId xmlns:a16="http://schemas.microsoft.com/office/drawing/2014/main" id="{D29C89E5-4890-4F14-B1F4-AEA1A8FA92CF}"/>
              </a:ext>
            </a:extLst>
          </p:cNvPr>
          <p:cNvSpPr txBox="1"/>
          <p:nvPr/>
        </p:nvSpPr>
        <p:spPr bwMode="gray">
          <a:xfrm>
            <a:off x="4380947" y="4259709"/>
            <a:ext cx="7811053" cy="1754326"/>
          </a:xfrm>
          <a:prstGeom prst="rect">
            <a:avLst/>
          </a:prstGeom>
          <a:noFill/>
        </p:spPr>
        <p:txBody>
          <a:bodyPr wrap="square">
            <a:spAutoFit/>
          </a:bodyPr>
          <a:lstStyle/>
          <a:p>
            <a:r>
              <a:rPr lang="en-US" b="1" dirty="0"/>
              <a:t>Goal</a:t>
            </a:r>
            <a:r>
              <a:rPr lang="en-US" dirty="0"/>
              <a:t>: How to increase trust on technology while increasing its complexity and autonomy without increasing the risk of accidents?</a:t>
            </a:r>
          </a:p>
          <a:p>
            <a:r>
              <a:rPr lang="en-US" b="1" dirty="0"/>
              <a:t>Approach</a:t>
            </a:r>
            <a:r>
              <a:rPr lang="en-US" dirty="0"/>
              <a:t>: We [3] studied this problem from the perspective of reliability engineering in which a given risk of an accident has severity and probability of occurring. </a:t>
            </a:r>
          </a:p>
        </p:txBody>
      </p:sp>
      <p:sp>
        <p:nvSpPr>
          <p:cNvPr id="17" name="TextBox 16">
            <a:extLst>
              <a:ext uri="{FF2B5EF4-FFF2-40B4-BE49-F238E27FC236}">
                <a16:creationId xmlns:a16="http://schemas.microsoft.com/office/drawing/2014/main" id="{5323D60B-8D37-4A01-BD14-2C5F669D7A7F}"/>
              </a:ext>
            </a:extLst>
          </p:cNvPr>
          <p:cNvSpPr txBox="1"/>
          <p:nvPr/>
        </p:nvSpPr>
        <p:spPr bwMode="gray">
          <a:xfrm>
            <a:off x="9204138" y="1413191"/>
            <a:ext cx="2345605" cy="2862322"/>
          </a:xfrm>
          <a:prstGeom prst="rect">
            <a:avLst/>
          </a:prstGeom>
          <a:solidFill>
            <a:schemeClr val="accent3">
              <a:lumMod val="20000"/>
              <a:lumOff val="80000"/>
            </a:schemeClr>
          </a:solidFill>
        </p:spPr>
        <p:txBody>
          <a:bodyPr wrap="square">
            <a:spAutoFit/>
          </a:bodyPr>
          <a:lstStyle/>
          <a:p>
            <a:r>
              <a:rPr lang="en-US" dirty="0"/>
              <a:t>Number of distinct autonomous vehicles platforms deployed in the streets of California increased 6-fold, while the reported accidents increased 12-fold.</a:t>
            </a:r>
          </a:p>
        </p:txBody>
      </p:sp>
    </p:spTree>
    <p:extLst>
      <p:ext uri="{BB962C8B-B14F-4D97-AF65-F5344CB8AC3E}">
        <p14:creationId xmlns:p14="http://schemas.microsoft.com/office/powerpoint/2010/main" val="2053381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0B00-2E72-4405-B015-390E6774D7D1}"/>
              </a:ext>
            </a:extLst>
          </p:cNvPr>
          <p:cNvSpPr>
            <a:spLocks noGrp="1"/>
          </p:cNvSpPr>
          <p:nvPr>
            <p:ph type="title"/>
          </p:nvPr>
        </p:nvSpPr>
        <p:spPr/>
        <p:txBody>
          <a:bodyPr/>
          <a:lstStyle/>
          <a:p>
            <a:r>
              <a:rPr lang="en-US" dirty="0"/>
              <a:t>Reengineering Complexity</a:t>
            </a:r>
            <a:br>
              <a:rPr lang="en-US" dirty="0"/>
            </a:br>
            <a:r>
              <a:rPr lang="en-US" dirty="0"/>
              <a:t>Simplicity -&gt; Interpretable -&gt; Causal -&gt; Robust</a:t>
            </a:r>
          </a:p>
        </p:txBody>
      </p:sp>
      <p:sp>
        <p:nvSpPr>
          <p:cNvPr id="3" name="Content Placeholder 2">
            <a:extLst>
              <a:ext uri="{FF2B5EF4-FFF2-40B4-BE49-F238E27FC236}">
                <a16:creationId xmlns:a16="http://schemas.microsoft.com/office/drawing/2014/main" id="{14420B39-CE30-4199-8D72-4A5465FE61C8}"/>
              </a:ext>
            </a:extLst>
          </p:cNvPr>
          <p:cNvSpPr>
            <a:spLocks noGrp="1"/>
          </p:cNvSpPr>
          <p:nvPr>
            <p:ph idx="1"/>
          </p:nvPr>
        </p:nvSpPr>
        <p:spPr>
          <a:xfrm>
            <a:off x="478369" y="1653116"/>
            <a:ext cx="9913317" cy="4751917"/>
          </a:xfrm>
        </p:spPr>
        <p:txBody>
          <a:bodyPr/>
          <a:lstStyle/>
          <a:p>
            <a:r>
              <a:rPr lang="en-US" b="1" dirty="0"/>
              <a:t>Complexity</a:t>
            </a:r>
            <a:r>
              <a:rPr lang="en-US" dirty="0"/>
              <a:t>, particularly accidental ones, tend to make systems brittle and obfuscated.</a:t>
            </a:r>
          </a:p>
          <a:p>
            <a:endParaRPr lang="en-US" dirty="0"/>
          </a:p>
          <a:p>
            <a:r>
              <a:rPr lang="en-US" dirty="0"/>
              <a:t>Conversely, </a:t>
            </a:r>
            <a:r>
              <a:rPr lang="en-US" b="1" dirty="0"/>
              <a:t>simplicity</a:t>
            </a:r>
            <a:r>
              <a:rPr lang="en-US" dirty="0"/>
              <a:t> tends to make systems more interpretable</a:t>
            </a:r>
          </a:p>
          <a:p>
            <a:endParaRPr lang="en-US" dirty="0"/>
          </a:p>
          <a:p>
            <a:r>
              <a:rPr lang="en-US" b="1" dirty="0"/>
              <a:t>Interpretability</a:t>
            </a:r>
            <a:r>
              <a:rPr lang="en-US" dirty="0"/>
              <a:t> at the model level allows to identify possible about causal mechanisms</a:t>
            </a:r>
          </a:p>
          <a:p>
            <a:endParaRPr lang="en-US" dirty="0"/>
          </a:p>
          <a:p>
            <a:r>
              <a:rPr lang="en-US" b="1" dirty="0"/>
              <a:t>Causal</a:t>
            </a:r>
            <a:r>
              <a:rPr lang="en-US" dirty="0"/>
              <a:t> mechanisms allow to plan interventions (perturbations) </a:t>
            </a:r>
          </a:p>
          <a:p>
            <a:endParaRPr lang="en-US" dirty="0"/>
          </a:p>
          <a:p>
            <a:r>
              <a:rPr lang="en-US" b="1" dirty="0"/>
              <a:t>Interventions</a:t>
            </a:r>
            <a:r>
              <a:rPr lang="en-US" dirty="0"/>
              <a:t> allow to design perturbations to improve system </a:t>
            </a:r>
            <a:r>
              <a:rPr lang="en-US" b="1" dirty="0"/>
              <a:t>robustness</a:t>
            </a:r>
          </a:p>
          <a:p>
            <a:endParaRPr lang="en-US" dirty="0"/>
          </a:p>
        </p:txBody>
      </p:sp>
      <p:sp>
        <p:nvSpPr>
          <p:cNvPr id="4" name="Slide Number Placeholder 3">
            <a:extLst>
              <a:ext uri="{FF2B5EF4-FFF2-40B4-BE49-F238E27FC236}">
                <a16:creationId xmlns:a16="http://schemas.microsoft.com/office/drawing/2014/main" id="{353F2804-F5E3-4D0B-8FB1-4BEABB7D3ADE}"/>
              </a:ext>
            </a:extLst>
          </p:cNvPr>
          <p:cNvSpPr>
            <a:spLocks noGrp="1"/>
          </p:cNvSpPr>
          <p:nvPr>
            <p:ph type="sldNum" sz="quarter" idx="12"/>
          </p:nvPr>
        </p:nvSpPr>
        <p:spPr/>
        <p:txBody>
          <a:bodyPr/>
          <a:lstStyle/>
          <a:p>
            <a:fld id="{477C7578-46E3-4DC5-9844-CB06902B4F72}" type="slidenum">
              <a:rPr lang="en-US" smtClean="0"/>
              <a:t>6</a:t>
            </a:fld>
            <a:endParaRPr lang="en-US"/>
          </a:p>
        </p:txBody>
      </p:sp>
    </p:spTree>
    <p:extLst>
      <p:ext uri="{BB962C8B-B14F-4D97-AF65-F5344CB8AC3E}">
        <p14:creationId xmlns:p14="http://schemas.microsoft.com/office/powerpoint/2010/main" val="1292144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D33C913-79C3-4796-A1A2-87FBB68A53A7}"/>
              </a:ext>
            </a:extLst>
          </p:cNvPr>
          <p:cNvPicPr>
            <a:picLocks noChangeAspect="1"/>
          </p:cNvPicPr>
          <p:nvPr/>
        </p:nvPicPr>
        <p:blipFill>
          <a:blip r:embed="rId3"/>
          <a:stretch>
            <a:fillRect/>
          </a:stretch>
        </p:blipFill>
        <p:spPr>
          <a:xfrm>
            <a:off x="388042" y="3203443"/>
            <a:ext cx="6596997" cy="1812541"/>
          </a:xfrm>
          <a:prstGeom prst="rect">
            <a:avLst/>
          </a:prstGeom>
        </p:spPr>
      </p:pic>
      <p:sp>
        <p:nvSpPr>
          <p:cNvPr id="2" name="Title 1">
            <a:extLst>
              <a:ext uri="{FF2B5EF4-FFF2-40B4-BE49-F238E27FC236}">
                <a16:creationId xmlns:a16="http://schemas.microsoft.com/office/drawing/2014/main" id="{983EAD8B-6E34-4451-82B6-6CDC7BB02A95}"/>
              </a:ext>
            </a:extLst>
          </p:cNvPr>
          <p:cNvSpPr>
            <a:spLocks noGrp="1"/>
          </p:cNvSpPr>
          <p:nvPr>
            <p:ph type="title"/>
          </p:nvPr>
        </p:nvSpPr>
        <p:spPr/>
        <p:txBody>
          <a:bodyPr/>
          <a:lstStyle/>
          <a:p>
            <a:r>
              <a:rPr lang="en-US" dirty="0"/>
              <a:t>Biological Inspired Networks </a:t>
            </a:r>
            <a:r>
              <a:rPr lang="en-US" sz="1800" dirty="0"/>
              <a:t>[</a:t>
            </a:r>
            <a:r>
              <a:rPr lang="en-US" sz="1800" dirty="0" err="1"/>
              <a:t>Hassani</a:t>
            </a:r>
            <a:r>
              <a:rPr lang="en-US" sz="1800" dirty="0"/>
              <a:t> 2020][Lechner 2020]</a:t>
            </a:r>
            <a:endParaRPr lang="en-US" dirty="0"/>
          </a:p>
        </p:txBody>
      </p:sp>
      <p:sp>
        <p:nvSpPr>
          <p:cNvPr id="3" name="Content Placeholder 2">
            <a:extLst>
              <a:ext uri="{FF2B5EF4-FFF2-40B4-BE49-F238E27FC236}">
                <a16:creationId xmlns:a16="http://schemas.microsoft.com/office/drawing/2014/main" id="{02E13557-D4A2-44BD-BA69-5DD0FABA8678}"/>
              </a:ext>
            </a:extLst>
          </p:cNvPr>
          <p:cNvSpPr>
            <a:spLocks noGrp="1"/>
          </p:cNvSpPr>
          <p:nvPr>
            <p:ph idx="1"/>
          </p:nvPr>
        </p:nvSpPr>
        <p:spPr>
          <a:xfrm>
            <a:off x="478369" y="1490746"/>
            <a:ext cx="11502835" cy="5060883"/>
          </a:xfrm>
        </p:spPr>
        <p:txBody>
          <a:bodyPr/>
          <a:lstStyle/>
          <a:p>
            <a:r>
              <a:rPr lang="en-US" sz="1800" b="1" dirty="0"/>
              <a:t>Limitation</a:t>
            </a:r>
            <a:r>
              <a:rPr lang="en-US" sz="1800" dirty="0"/>
              <a:t> NN cannot adapt to data stream changes because fixed implicit non-linear architecture at training time.</a:t>
            </a:r>
          </a:p>
          <a:p>
            <a:r>
              <a:rPr lang="en-US" sz="1800" b="1" dirty="0"/>
              <a:t>Solution</a:t>
            </a:r>
            <a:r>
              <a:rPr lang="en-US" sz="1800" dirty="0"/>
              <a:t> NN of </a:t>
            </a:r>
            <a:r>
              <a:rPr lang="en-US" sz="1800" u="sng" dirty="0"/>
              <a:t>linear first-order dynamical systems modulated via nonlinear interlinked gates</a:t>
            </a:r>
            <a:r>
              <a:rPr lang="en-US" sz="1800" dirty="0"/>
              <a:t>. Allow dynamical systems with varying time-constants coupled to their hidden state, with outputs being computed by numerical differential equation solvers. Allow the parameters to change over time based on the results of a nested set of differential equations [</a:t>
            </a:r>
            <a:r>
              <a:rPr lang="en-US" sz="1800" dirty="0" err="1"/>
              <a:t>Hassani</a:t>
            </a:r>
            <a:r>
              <a:rPr lang="en-US" sz="1800" dirty="0"/>
              <a:t> 2020].</a:t>
            </a:r>
          </a:p>
          <a:p>
            <a:endParaRPr lang="en-US" dirty="0"/>
          </a:p>
        </p:txBody>
      </p:sp>
      <p:sp>
        <p:nvSpPr>
          <p:cNvPr id="4" name="Slide Number Placeholder 3">
            <a:extLst>
              <a:ext uri="{FF2B5EF4-FFF2-40B4-BE49-F238E27FC236}">
                <a16:creationId xmlns:a16="http://schemas.microsoft.com/office/drawing/2014/main" id="{F3FF037C-5367-4B80-8D1A-9BFA8B4AEE2D}"/>
              </a:ext>
            </a:extLst>
          </p:cNvPr>
          <p:cNvSpPr>
            <a:spLocks noGrp="1"/>
          </p:cNvSpPr>
          <p:nvPr>
            <p:ph type="sldNum" sz="quarter" idx="12"/>
          </p:nvPr>
        </p:nvSpPr>
        <p:spPr>
          <a:xfrm>
            <a:off x="11664907" y="0"/>
            <a:ext cx="527093" cy="304906"/>
          </a:xfrm>
        </p:spPr>
        <p:txBody>
          <a:bodyPr/>
          <a:lstStyle/>
          <a:p>
            <a:fld id="{477C7578-46E3-4DC5-9844-CB06902B4F72}" type="slidenum">
              <a:rPr lang="en-US" smtClean="0"/>
              <a:t>7</a:t>
            </a:fld>
            <a:endParaRPr lang="en-US" dirty="0"/>
          </a:p>
        </p:txBody>
      </p:sp>
      <p:pic>
        <p:nvPicPr>
          <p:cNvPr id="8" name="Picture 7">
            <a:extLst>
              <a:ext uri="{FF2B5EF4-FFF2-40B4-BE49-F238E27FC236}">
                <a16:creationId xmlns:a16="http://schemas.microsoft.com/office/drawing/2014/main" id="{B18F5785-6A88-4DD1-A4A4-25B290260303}"/>
              </a:ext>
            </a:extLst>
          </p:cNvPr>
          <p:cNvPicPr>
            <a:picLocks noChangeAspect="1"/>
          </p:cNvPicPr>
          <p:nvPr/>
        </p:nvPicPr>
        <p:blipFill>
          <a:blip r:embed="rId4"/>
          <a:stretch>
            <a:fillRect/>
          </a:stretch>
        </p:blipFill>
        <p:spPr>
          <a:xfrm>
            <a:off x="388042" y="4845068"/>
            <a:ext cx="7383762" cy="2012932"/>
          </a:xfrm>
          <a:prstGeom prst="rect">
            <a:avLst/>
          </a:prstGeom>
        </p:spPr>
      </p:pic>
      <p:sp>
        <p:nvSpPr>
          <p:cNvPr id="12" name="TextBox 11">
            <a:extLst>
              <a:ext uri="{FF2B5EF4-FFF2-40B4-BE49-F238E27FC236}">
                <a16:creationId xmlns:a16="http://schemas.microsoft.com/office/drawing/2014/main" id="{B56B97A3-19A1-4E00-AC47-4214CB90FF99}"/>
              </a:ext>
            </a:extLst>
          </p:cNvPr>
          <p:cNvSpPr txBox="1"/>
          <p:nvPr/>
        </p:nvSpPr>
        <p:spPr bwMode="gray">
          <a:xfrm>
            <a:off x="7800341" y="4373840"/>
            <a:ext cx="4271190" cy="830997"/>
          </a:xfrm>
          <a:prstGeom prst="rect">
            <a:avLst/>
          </a:prstGeom>
          <a:noFill/>
        </p:spPr>
        <p:txBody>
          <a:bodyPr wrap="square">
            <a:spAutoFit/>
          </a:bodyPr>
          <a:lstStyle/>
          <a:p>
            <a:r>
              <a:rPr lang="en-US" sz="1600" dirty="0"/>
              <a:t>Control neurons, connecting 32 encapsulated input features to outputs by 253 synapses [Lechner 2020]</a:t>
            </a:r>
          </a:p>
        </p:txBody>
      </p:sp>
      <p:pic>
        <p:nvPicPr>
          <p:cNvPr id="14" name="Picture 13">
            <a:extLst>
              <a:ext uri="{FF2B5EF4-FFF2-40B4-BE49-F238E27FC236}">
                <a16:creationId xmlns:a16="http://schemas.microsoft.com/office/drawing/2014/main" id="{7072864E-7704-4776-995C-28C0C109A61F}"/>
              </a:ext>
            </a:extLst>
          </p:cNvPr>
          <p:cNvPicPr>
            <a:picLocks noChangeAspect="1"/>
          </p:cNvPicPr>
          <p:nvPr/>
        </p:nvPicPr>
        <p:blipFill>
          <a:blip r:embed="rId5"/>
          <a:stretch>
            <a:fillRect/>
          </a:stretch>
        </p:blipFill>
        <p:spPr>
          <a:xfrm>
            <a:off x="8013408" y="5259818"/>
            <a:ext cx="4029586" cy="1537709"/>
          </a:xfrm>
          <a:prstGeom prst="rect">
            <a:avLst/>
          </a:prstGeom>
        </p:spPr>
      </p:pic>
      <p:sp>
        <p:nvSpPr>
          <p:cNvPr id="15" name="Rectangle 14">
            <a:extLst>
              <a:ext uri="{FF2B5EF4-FFF2-40B4-BE49-F238E27FC236}">
                <a16:creationId xmlns:a16="http://schemas.microsoft.com/office/drawing/2014/main" id="{1B4C00FC-77B8-4468-9981-01E474ED249D}"/>
              </a:ext>
            </a:extLst>
          </p:cNvPr>
          <p:cNvSpPr/>
          <p:nvPr/>
        </p:nvSpPr>
        <p:spPr bwMode="gray">
          <a:xfrm>
            <a:off x="8013408" y="6539126"/>
            <a:ext cx="4029586" cy="24492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2878110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BCE4E-3E38-4BFB-BCDD-2029E69917FB}"/>
              </a:ext>
            </a:extLst>
          </p:cNvPr>
          <p:cNvSpPr>
            <a:spLocks noGrp="1"/>
          </p:cNvSpPr>
          <p:nvPr>
            <p:ph type="title"/>
          </p:nvPr>
        </p:nvSpPr>
        <p:spPr>
          <a:xfrm>
            <a:off x="478369" y="144001"/>
            <a:ext cx="9169401" cy="948424"/>
          </a:xfrm>
        </p:spPr>
        <p:txBody>
          <a:bodyPr/>
          <a:lstStyle/>
          <a:p>
            <a:r>
              <a:rPr lang="en-US" sz="2400" dirty="0"/>
              <a:t>Reinforcement Learning </a:t>
            </a:r>
            <a:r>
              <a:rPr lang="en-US" sz="1400" dirty="0"/>
              <a:t>[Dorner 2021]</a:t>
            </a:r>
            <a:br>
              <a:rPr lang="en-US" sz="2400" dirty="0"/>
            </a:br>
            <a:r>
              <a:rPr lang="en-US" sz="1100" dirty="0"/>
              <a:t>Dorner, F. E., 2021, Measuring Progress in Deep Reinforcement Learning Sample Efficiency</a:t>
            </a:r>
            <a:endParaRPr lang="en-US" sz="2400" dirty="0"/>
          </a:p>
        </p:txBody>
      </p:sp>
      <p:sp>
        <p:nvSpPr>
          <p:cNvPr id="3" name="Content Placeholder 2">
            <a:extLst>
              <a:ext uri="{FF2B5EF4-FFF2-40B4-BE49-F238E27FC236}">
                <a16:creationId xmlns:a16="http://schemas.microsoft.com/office/drawing/2014/main" id="{54917F9A-817F-4325-878D-96DA2B91BC75}"/>
              </a:ext>
            </a:extLst>
          </p:cNvPr>
          <p:cNvSpPr>
            <a:spLocks noGrp="1"/>
          </p:cNvSpPr>
          <p:nvPr>
            <p:ph idx="1"/>
          </p:nvPr>
        </p:nvSpPr>
        <p:spPr>
          <a:xfrm>
            <a:off x="92417" y="6121524"/>
            <a:ext cx="11616758" cy="708823"/>
          </a:xfrm>
        </p:spPr>
        <p:txBody>
          <a:bodyPr/>
          <a:lstStyle/>
          <a:p>
            <a:pPr marL="285750" indent="-285750">
              <a:buFont typeface="Arial" panose="020B0604020202020204" pitchFamily="34" charset="0"/>
              <a:buChar char="•"/>
            </a:pPr>
            <a:r>
              <a:rPr lang="en-US" sz="1600" dirty="0"/>
              <a:t>Deep RL algorithm innovations have been providing steady doubling of performance  every 11 months.</a:t>
            </a:r>
          </a:p>
          <a:p>
            <a:pPr marL="285750" indent="-285750">
              <a:buFont typeface="Arial" panose="020B0604020202020204" pitchFamily="34" charset="0"/>
              <a:buChar char="•"/>
            </a:pPr>
            <a:r>
              <a:rPr lang="en-US" sz="1600" dirty="0"/>
              <a:t>How? Improvements on </a:t>
            </a:r>
            <a:r>
              <a:rPr lang="en-US" sz="1600" b="1" dirty="0"/>
              <a:t>sample efficiency </a:t>
            </a:r>
            <a:r>
              <a:rPr lang="en-US" sz="1600" dirty="0"/>
              <a:t>(samples and algorithm needs to perfume on a task).</a:t>
            </a:r>
          </a:p>
        </p:txBody>
      </p:sp>
      <p:sp>
        <p:nvSpPr>
          <p:cNvPr id="4" name="Slide Number Placeholder 3">
            <a:extLst>
              <a:ext uri="{FF2B5EF4-FFF2-40B4-BE49-F238E27FC236}">
                <a16:creationId xmlns:a16="http://schemas.microsoft.com/office/drawing/2014/main" id="{0737E0F8-4EE6-48ED-ADF6-00C10836F5D5}"/>
              </a:ext>
            </a:extLst>
          </p:cNvPr>
          <p:cNvSpPr>
            <a:spLocks noGrp="1"/>
          </p:cNvSpPr>
          <p:nvPr>
            <p:ph type="sldNum" sz="quarter" idx="12"/>
          </p:nvPr>
        </p:nvSpPr>
        <p:spPr>
          <a:xfrm>
            <a:off x="11547335" y="45961"/>
            <a:ext cx="599662" cy="221076"/>
          </a:xfrm>
        </p:spPr>
        <p:txBody>
          <a:bodyPr/>
          <a:lstStyle/>
          <a:p>
            <a:fld id="{477C7578-46E3-4DC5-9844-CB06902B4F72}" type="slidenum">
              <a:rPr lang="en-US" smtClean="0"/>
              <a:t>8</a:t>
            </a:fld>
            <a:endParaRPr lang="en-US" dirty="0"/>
          </a:p>
        </p:txBody>
      </p:sp>
      <p:grpSp>
        <p:nvGrpSpPr>
          <p:cNvPr id="14" name="Group 13">
            <a:extLst>
              <a:ext uri="{FF2B5EF4-FFF2-40B4-BE49-F238E27FC236}">
                <a16:creationId xmlns:a16="http://schemas.microsoft.com/office/drawing/2014/main" id="{FE32E18E-B55E-4A05-914D-071230D5514A}"/>
              </a:ext>
            </a:extLst>
          </p:cNvPr>
          <p:cNvGrpSpPr/>
          <p:nvPr/>
        </p:nvGrpSpPr>
        <p:grpSpPr>
          <a:xfrm>
            <a:off x="236060" y="4330976"/>
            <a:ext cx="7120991" cy="1870226"/>
            <a:chOff x="275129" y="3319940"/>
            <a:chExt cx="6433168" cy="1870226"/>
          </a:xfrm>
        </p:grpSpPr>
        <p:sp>
          <p:nvSpPr>
            <p:cNvPr id="13" name="Rectangle 12">
              <a:extLst>
                <a:ext uri="{FF2B5EF4-FFF2-40B4-BE49-F238E27FC236}">
                  <a16:creationId xmlns:a16="http://schemas.microsoft.com/office/drawing/2014/main" id="{127692AE-78D2-462D-AED8-24651EB9BCE3}"/>
                </a:ext>
              </a:extLst>
            </p:cNvPr>
            <p:cNvSpPr/>
            <p:nvPr/>
          </p:nvSpPr>
          <p:spPr bwMode="gray">
            <a:xfrm>
              <a:off x="275129" y="3319940"/>
              <a:ext cx="6433168" cy="1575741"/>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pic>
          <p:nvPicPr>
            <p:cNvPr id="10" name="Picture 9">
              <a:extLst>
                <a:ext uri="{FF2B5EF4-FFF2-40B4-BE49-F238E27FC236}">
                  <a16:creationId xmlns:a16="http://schemas.microsoft.com/office/drawing/2014/main" id="{3C995A10-C16B-44F4-9FDD-3F2AB782B300}"/>
                </a:ext>
              </a:extLst>
            </p:cNvPr>
            <p:cNvPicPr>
              <a:picLocks noChangeAspect="1"/>
            </p:cNvPicPr>
            <p:nvPr/>
          </p:nvPicPr>
          <p:blipFill>
            <a:blip r:embed="rId3"/>
            <a:stretch>
              <a:fillRect/>
            </a:stretch>
          </p:blipFill>
          <p:spPr>
            <a:xfrm>
              <a:off x="353907" y="3384524"/>
              <a:ext cx="6127814" cy="1238353"/>
            </a:xfrm>
            <a:prstGeom prst="rect">
              <a:avLst/>
            </a:prstGeom>
          </p:spPr>
        </p:pic>
        <p:sp>
          <p:nvSpPr>
            <p:cNvPr id="12" name="TextBox 11">
              <a:extLst>
                <a:ext uri="{FF2B5EF4-FFF2-40B4-BE49-F238E27FC236}">
                  <a16:creationId xmlns:a16="http://schemas.microsoft.com/office/drawing/2014/main" id="{B13A381D-29BF-44F0-882F-3C7177A866B9}"/>
                </a:ext>
              </a:extLst>
            </p:cNvPr>
            <p:cNvSpPr txBox="1"/>
            <p:nvPr/>
          </p:nvSpPr>
          <p:spPr bwMode="gray">
            <a:xfrm>
              <a:off x="367545" y="4636168"/>
              <a:ext cx="6340751" cy="553998"/>
            </a:xfrm>
            <a:prstGeom prst="rect">
              <a:avLst/>
            </a:prstGeom>
            <a:noFill/>
          </p:spPr>
          <p:txBody>
            <a:bodyPr wrap="square">
              <a:spAutoFit/>
            </a:bodyPr>
            <a:lstStyle/>
            <a:p>
              <a:pPr>
                <a:defRPr/>
              </a:pPr>
              <a:r>
                <a:rPr lang="en-US" sz="1000" dirty="0"/>
                <a:t>Speed factor = the speedup in the number of frames used per second compared to DQN, [Dorner 2021]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p:txBody>
        </p:sp>
      </p:grpSp>
      <p:pic>
        <p:nvPicPr>
          <p:cNvPr id="16" name="Picture 15">
            <a:extLst>
              <a:ext uri="{FF2B5EF4-FFF2-40B4-BE49-F238E27FC236}">
                <a16:creationId xmlns:a16="http://schemas.microsoft.com/office/drawing/2014/main" id="{4101CAF8-A557-40C2-B91E-C1E8970C2D09}"/>
              </a:ext>
            </a:extLst>
          </p:cNvPr>
          <p:cNvPicPr>
            <a:picLocks noChangeAspect="1"/>
          </p:cNvPicPr>
          <p:nvPr/>
        </p:nvPicPr>
        <p:blipFill>
          <a:blip r:embed="rId4"/>
          <a:stretch>
            <a:fillRect/>
          </a:stretch>
        </p:blipFill>
        <p:spPr>
          <a:xfrm>
            <a:off x="166204" y="917408"/>
            <a:ext cx="6364854" cy="3200306"/>
          </a:xfrm>
          <a:prstGeom prst="rect">
            <a:avLst/>
          </a:prstGeom>
        </p:spPr>
      </p:pic>
      <p:pic>
        <p:nvPicPr>
          <p:cNvPr id="20" name="Picture 19">
            <a:extLst>
              <a:ext uri="{FF2B5EF4-FFF2-40B4-BE49-F238E27FC236}">
                <a16:creationId xmlns:a16="http://schemas.microsoft.com/office/drawing/2014/main" id="{3A68A875-EBA2-425F-B5B0-786A185DA3B3}"/>
              </a:ext>
            </a:extLst>
          </p:cNvPr>
          <p:cNvPicPr>
            <a:picLocks noChangeAspect="1"/>
          </p:cNvPicPr>
          <p:nvPr/>
        </p:nvPicPr>
        <p:blipFill>
          <a:blip r:embed="rId5"/>
          <a:stretch>
            <a:fillRect/>
          </a:stretch>
        </p:blipFill>
        <p:spPr>
          <a:xfrm>
            <a:off x="6901105" y="64877"/>
            <a:ext cx="3333917" cy="3200306"/>
          </a:xfrm>
          <a:prstGeom prst="rect">
            <a:avLst/>
          </a:prstGeom>
        </p:spPr>
      </p:pic>
      <p:pic>
        <p:nvPicPr>
          <p:cNvPr id="22" name="Picture 21">
            <a:extLst>
              <a:ext uri="{FF2B5EF4-FFF2-40B4-BE49-F238E27FC236}">
                <a16:creationId xmlns:a16="http://schemas.microsoft.com/office/drawing/2014/main" id="{463347CD-AC39-4183-95B0-2A5618C4E0F8}"/>
              </a:ext>
            </a:extLst>
          </p:cNvPr>
          <p:cNvPicPr>
            <a:picLocks noChangeAspect="1"/>
          </p:cNvPicPr>
          <p:nvPr/>
        </p:nvPicPr>
        <p:blipFill>
          <a:blip r:embed="rId6"/>
          <a:stretch>
            <a:fillRect/>
          </a:stretch>
        </p:blipFill>
        <p:spPr>
          <a:xfrm>
            <a:off x="9073704" y="3218389"/>
            <a:ext cx="3112848" cy="3030154"/>
          </a:xfrm>
          <a:prstGeom prst="rect">
            <a:avLst/>
          </a:prstGeom>
        </p:spPr>
      </p:pic>
    </p:spTree>
    <p:extLst>
      <p:ext uri="{BB962C8B-B14F-4D97-AF65-F5344CB8AC3E}">
        <p14:creationId xmlns:p14="http://schemas.microsoft.com/office/powerpoint/2010/main" val="206765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5634-F5DE-48D2-9C35-47CEAD30E693}"/>
              </a:ext>
            </a:extLst>
          </p:cNvPr>
          <p:cNvSpPr>
            <a:spLocks noGrp="1"/>
          </p:cNvSpPr>
          <p:nvPr>
            <p:ph type="title"/>
          </p:nvPr>
        </p:nvSpPr>
        <p:spPr/>
        <p:txBody>
          <a:bodyPr/>
          <a:lstStyle/>
          <a:p>
            <a:r>
              <a:rPr lang="en-US" dirty="0" err="1"/>
              <a:t>EfficientZero</a:t>
            </a:r>
            <a:r>
              <a:rPr lang="en-US" dirty="0"/>
              <a:t> – Model and MCTS-Based RL</a:t>
            </a:r>
            <a:br>
              <a:rPr lang="en-US" dirty="0"/>
            </a:br>
            <a:r>
              <a:rPr lang="en-US" sz="1400" dirty="0"/>
              <a:t>Ye, W., Liu, S., </a:t>
            </a:r>
            <a:r>
              <a:rPr lang="en-US" sz="1400" dirty="0" err="1"/>
              <a:t>Kurutach</a:t>
            </a:r>
            <a:r>
              <a:rPr lang="en-US" sz="1400" dirty="0"/>
              <a:t>, T., </a:t>
            </a:r>
            <a:r>
              <a:rPr lang="en-US" sz="1400" dirty="0" err="1"/>
              <a:t>Abbeel</a:t>
            </a:r>
            <a:r>
              <a:rPr lang="en-US" sz="1400" dirty="0"/>
              <a:t>, P., &amp; Gao, Y. (2021). Mastering Atari Games with Limited Data.</a:t>
            </a:r>
            <a:r>
              <a:rPr lang="en-US" dirty="0"/>
              <a:t> </a:t>
            </a:r>
          </a:p>
        </p:txBody>
      </p:sp>
      <p:sp>
        <p:nvSpPr>
          <p:cNvPr id="3" name="Content Placeholder 2">
            <a:extLst>
              <a:ext uri="{FF2B5EF4-FFF2-40B4-BE49-F238E27FC236}">
                <a16:creationId xmlns:a16="http://schemas.microsoft.com/office/drawing/2014/main" id="{76114B62-EB50-41B1-91A0-E6BA680BB531}"/>
              </a:ext>
            </a:extLst>
          </p:cNvPr>
          <p:cNvSpPr>
            <a:spLocks noGrp="1"/>
          </p:cNvSpPr>
          <p:nvPr>
            <p:ph idx="1"/>
          </p:nvPr>
        </p:nvSpPr>
        <p:spPr>
          <a:xfrm>
            <a:off x="478369" y="1653117"/>
            <a:ext cx="5860287" cy="1866629"/>
          </a:xfrm>
        </p:spPr>
        <p:txBody>
          <a:bodyPr/>
          <a:lstStyle/>
          <a:p>
            <a:pPr marL="342900" indent="-342900">
              <a:buFont typeface="Arial" panose="020B0604020202020204" pitchFamily="34" charset="0"/>
              <a:buChar char="•"/>
            </a:pPr>
            <a:r>
              <a:rPr lang="en-US" b="0" i="0" dirty="0">
                <a:effectLst/>
                <a:latin typeface="warnock-pro"/>
              </a:rPr>
              <a:t>190.4% mean human performance and 116.0% median performance on the Atari 100k benchmark </a:t>
            </a:r>
          </a:p>
          <a:p>
            <a:pPr marL="342900" indent="-342900">
              <a:buFont typeface="Arial" panose="020B0604020202020204" pitchFamily="34" charset="0"/>
              <a:buChar char="•"/>
            </a:pPr>
            <a:r>
              <a:rPr lang="en-US" b="0" i="0" dirty="0">
                <a:effectLst/>
                <a:latin typeface="warnock-pro"/>
              </a:rPr>
              <a:t>two hours of real-time game experience</a:t>
            </a:r>
          </a:p>
          <a:p>
            <a:pPr marL="342900" indent="-342900">
              <a:buFont typeface="Arial" panose="020B0604020202020204" pitchFamily="34" charset="0"/>
              <a:buChar char="•"/>
            </a:pPr>
            <a:r>
              <a:rPr lang="en-US" b="0" i="0" dirty="0">
                <a:effectLst/>
                <a:latin typeface="warnock-pro"/>
              </a:rPr>
              <a:t>Sample efficiency: Similar performance to DQN's at 200 million frames while we consume 500 times less data.</a:t>
            </a:r>
            <a:endParaRPr lang="en-US" dirty="0"/>
          </a:p>
        </p:txBody>
      </p:sp>
      <p:sp>
        <p:nvSpPr>
          <p:cNvPr id="4" name="Slide Number Placeholder 3">
            <a:extLst>
              <a:ext uri="{FF2B5EF4-FFF2-40B4-BE49-F238E27FC236}">
                <a16:creationId xmlns:a16="http://schemas.microsoft.com/office/drawing/2014/main" id="{0AB23641-32FE-4B3A-B1AC-2278B088C2DF}"/>
              </a:ext>
            </a:extLst>
          </p:cNvPr>
          <p:cNvSpPr>
            <a:spLocks noGrp="1"/>
          </p:cNvSpPr>
          <p:nvPr>
            <p:ph type="sldNum" sz="quarter" idx="12"/>
          </p:nvPr>
        </p:nvSpPr>
        <p:spPr>
          <a:xfrm>
            <a:off x="11595886" y="87141"/>
            <a:ext cx="518774" cy="260816"/>
          </a:xfrm>
        </p:spPr>
        <p:txBody>
          <a:bodyPr/>
          <a:lstStyle/>
          <a:p>
            <a:fld id="{477C7578-46E3-4DC5-9844-CB06902B4F72}" type="slidenum">
              <a:rPr lang="en-US" smtClean="0"/>
              <a:t>9</a:t>
            </a:fld>
            <a:endParaRPr lang="en-US"/>
          </a:p>
        </p:txBody>
      </p:sp>
      <p:grpSp>
        <p:nvGrpSpPr>
          <p:cNvPr id="15" name="Group 14">
            <a:extLst>
              <a:ext uri="{FF2B5EF4-FFF2-40B4-BE49-F238E27FC236}">
                <a16:creationId xmlns:a16="http://schemas.microsoft.com/office/drawing/2014/main" id="{000088D3-25C7-44BA-8693-E8B39F41EF59}"/>
              </a:ext>
            </a:extLst>
          </p:cNvPr>
          <p:cNvGrpSpPr/>
          <p:nvPr/>
        </p:nvGrpSpPr>
        <p:grpSpPr>
          <a:xfrm>
            <a:off x="6416984" y="1485981"/>
            <a:ext cx="5007730" cy="4874698"/>
            <a:chOff x="5559229" y="1380785"/>
            <a:chExt cx="5007730" cy="4874698"/>
          </a:xfrm>
        </p:grpSpPr>
        <p:pic>
          <p:nvPicPr>
            <p:cNvPr id="5" name="Picture 4">
              <a:extLst>
                <a:ext uri="{FF2B5EF4-FFF2-40B4-BE49-F238E27FC236}">
                  <a16:creationId xmlns:a16="http://schemas.microsoft.com/office/drawing/2014/main" id="{EF2AF5B3-69EF-400B-97CB-F6D595310E60}"/>
                </a:ext>
              </a:extLst>
            </p:cNvPr>
            <p:cNvPicPr>
              <a:picLocks noChangeAspect="1"/>
            </p:cNvPicPr>
            <p:nvPr/>
          </p:nvPicPr>
          <p:blipFill>
            <a:blip r:embed="rId3"/>
            <a:stretch>
              <a:fillRect/>
            </a:stretch>
          </p:blipFill>
          <p:spPr>
            <a:xfrm>
              <a:off x="5559229" y="1380785"/>
              <a:ext cx="5007730" cy="4874698"/>
            </a:xfrm>
            <a:prstGeom prst="rect">
              <a:avLst/>
            </a:prstGeom>
          </p:spPr>
        </p:pic>
        <p:sp>
          <p:nvSpPr>
            <p:cNvPr id="6" name="Oval 5">
              <a:extLst>
                <a:ext uri="{FF2B5EF4-FFF2-40B4-BE49-F238E27FC236}">
                  <a16:creationId xmlns:a16="http://schemas.microsoft.com/office/drawing/2014/main" id="{5AE2E331-CCDF-4A8F-8CF8-DFA238651B66}"/>
                </a:ext>
              </a:extLst>
            </p:cNvPr>
            <p:cNvSpPr/>
            <p:nvPr/>
          </p:nvSpPr>
          <p:spPr bwMode="gray">
            <a:xfrm>
              <a:off x="6263234" y="3916194"/>
              <a:ext cx="178025" cy="2111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 name="TextBox 7">
              <a:extLst>
                <a:ext uri="{FF2B5EF4-FFF2-40B4-BE49-F238E27FC236}">
                  <a16:creationId xmlns:a16="http://schemas.microsoft.com/office/drawing/2014/main" id="{1BA378DD-DB72-4CD7-9DE9-11FCD0B6B42B}"/>
                </a:ext>
              </a:extLst>
            </p:cNvPr>
            <p:cNvSpPr txBox="1"/>
            <p:nvPr/>
          </p:nvSpPr>
          <p:spPr bwMode="gray">
            <a:xfrm>
              <a:off x="6263234" y="3414550"/>
              <a:ext cx="1349965" cy="313905"/>
            </a:xfrm>
            <a:prstGeom prst="rect">
              <a:avLst/>
            </a:prstGeom>
            <a:noFill/>
          </p:spPr>
          <p:txBody>
            <a:bodyPr wrap="square">
              <a:spAutoFit/>
            </a:bodyPr>
            <a:lstStyle/>
            <a:p>
              <a:r>
                <a:rPr lang="en-US" sz="1400" dirty="0" err="1"/>
                <a:t>EfficientZero</a:t>
              </a:r>
              <a:endParaRPr lang="en-US" dirty="0"/>
            </a:p>
          </p:txBody>
        </p:sp>
        <p:cxnSp>
          <p:nvCxnSpPr>
            <p:cNvPr id="10" name="Connector: Elbow 9">
              <a:extLst>
                <a:ext uri="{FF2B5EF4-FFF2-40B4-BE49-F238E27FC236}">
                  <a16:creationId xmlns:a16="http://schemas.microsoft.com/office/drawing/2014/main" id="{E9FCA669-12B3-4E0E-9392-231696D91F3C}"/>
                </a:ext>
              </a:extLst>
            </p:cNvPr>
            <p:cNvCxnSpPr>
              <a:cxnSpLocks/>
              <a:stCxn id="8" idx="2"/>
              <a:endCxn id="6" idx="0"/>
            </p:cNvCxnSpPr>
            <p:nvPr/>
          </p:nvCxnSpPr>
          <p:spPr bwMode="gray">
            <a:xfrm rot="5400000">
              <a:off x="6551363" y="3529339"/>
              <a:ext cx="187739" cy="585970"/>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D62D9B-E241-4DD9-AAF1-87AB7F9D4B4B}"/>
                </a:ext>
              </a:extLst>
            </p:cNvPr>
            <p:cNvSpPr txBox="1"/>
            <p:nvPr/>
          </p:nvSpPr>
          <p:spPr bwMode="gray">
            <a:xfrm>
              <a:off x="6600725" y="2976948"/>
              <a:ext cx="674982" cy="276999"/>
            </a:xfrm>
            <a:prstGeom prst="rect">
              <a:avLst/>
            </a:prstGeom>
            <a:noFill/>
            <a:ln>
              <a:noFill/>
            </a:ln>
          </p:spPr>
          <p:txBody>
            <a:bodyPr wrap="square">
              <a:spAutoFit/>
            </a:bodyPr>
            <a:lstStyle/>
            <a:p>
              <a:r>
                <a:rPr lang="en-US" sz="1200" dirty="0"/>
                <a:t>2021</a:t>
              </a:r>
              <a:endParaRPr lang="en-US" sz="1600" dirty="0"/>
            </a:p>
          </p:txBody>
        </p:sp>
        <p:sp>
          <p:nvSpPr>
            <p:cNvPr id="14" name="Oval 13">
              <a:extLst>
                <a:ext uri="{FF2B5EF4-FFF2-40B4-BE49-F238E27FC236}">
                  <a16:creationId xmlns:a16="http://schemas.microsoft.com/office/drawing/2014/main" id="{5EA25F6A-0E57-4F8A-B1CE-D8D53CEE1694}"/>
                </a:ext>
              </a:extLst>
            </p:cNvPr>
            <p:cNvSpPr/>
            <p:nvPr/>
          </p:nvSpPr>
          <p:spPr bwMode="gray">
            <a:xfrm>
              <a:off x="6422700" y="3034458"/>
              <a:ext cx="178025" cy="2111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
        <p:nvSpPr>
          <p:cNvPr id="19" name="TextBox 18">
            <a:extLst>
              <a:ext uri="{FF2B5EF4-FFF2-40B4-BE49-F238E27FC236}">
                <a16:creationId xmlns:a16="http://schemas.microsoft.com/office/drawing/2014/main" id="{B45E4CF1-E02B-470E-8282-01F25ECBB902}"/>
              </a:ext>
            </a:extLst>
          </p:cNvPr>
          <p:cNvSpPr txBox="1"/>
          <p:nvPr/>
        </p:nvSpPr>
        <p:spPr bwMode="gray">
          <a:xfrm>
            <a:off x="306611" y="3493690"/>
            <a:ext cx="6241002" cy="3416320"/>
          </a:xfrm>
          <a:prstGeom prst="rect">
            <a:avLst/>
          </a:prstGeom>
          <a:noFill/>
        </p:spPr>
        <p:txBody>
          <a:bodyPr wrap="square">
            <a:spAutoFit/>
          </a:bodyPr>
          <a:lstStyle/>
          <a:p>
            <a:r>
              <a:rPr lang="en-US" b="1" dirty="0">
                <a:solidFill>
                  <a:srgbClr val="283036"/>
                </a:solidFill>
                <a:latin typeface="Sarala"/>
              </a:rPr>
              <a:t>Forecasts </a:t>
            </a:r>
            <a:r>
              <a:rPr lang="en-US" dirty="0">
                <a:solidFill>
                  <a:srgbClr val="283036"/>
                </a:solidFill>
                <a:latin typeface="Sarala"/>
              </a:rPr>
              <a:t>[AI-Impacts 2016]</a:t>
            </a:r>
          </a:p>
          <a:p>
            <a:r>
              <a:rPr lang="en-US" b="0" i="0" dirty="0">
                <a:solidFill>
                  <a:srgbClr val="283036"/>
                </a:solidFill>
                <a:effectLst/>
                <a:latin typeface="Sarala"/>
              </a:rPr>
              <a:t>- [</a:t>
            </a:r>
            <a:r>
              <a:rPr lang="en-US" b="1" i="0" dirty="0">
                <a:solidFill>
                  <a:srgbClr val="283036"/>
                </a:solidFill>
                <a:effectLst/>
                <a:latin typeface="Sarala"/>
              </a:rPr>
              <a:t>Atari fifty</a:t>
            </a:r>
            <a:r>
              <a:rPr lang="en-US" b="0" i="0" dirty="0">
                <a:solidFill>
                  <a:srgbClr val="283036"/>
                </a:solidFill>
                <a:effectLst/>
                <a:latin typeface="Sarala"/>
              </a:rPr>
              <a:t>] Outperform human novices on 50% of Atari games after only 20 minutes of training play time and no game specific knowledge. </a:t>
            </a:r>
            <a:endParaRPr lang="en-US" dirty="0">
              <a:solidFill>
                <a:srgbClr val="283036"/>
              </a:solidFill>
              <a:latin typeface="Sarala"/>
            </a:endParaRPr>
          </a:p>
          <a:p>
            <a:r>
              <a:rPr lang="en-US" b="0" i="0" dirty="0">
                <a:solidFill>
                  <a:srgbClr val="283036"/>
                </a:solidFill>
                <a:effectLst/>
                <a:latin typeface="Sarala"/>
              </a:rPr>
              <a:t>- The original Atari playing deep Q-network outperforms professional game testers on 47% of games</a:t>
            </a:r>
            <a:r>
              <a:rPr lang="en-US" b="0" i="0" baseline="30000" dirty="0">
                <a:solidFill>
                  <a:srgbClr val="283036"/>
                </a:solidFill>
                <a:effectLst/>
                <a:latin typeface="inherit"/>
              </a:rPr>
              <a:t>1</a:t>
            </a:r>
            <a:r>
              <a:rPr lang="en-US" b="0" i="0" dirty="0">
                <a:solidFill>
                  <a:srgbClr val="283036"/>
                </a:solidFill>
                <a:effectLst/>
                <a:latin typeface="Sarala"/>
              </a:rPr>
              <a:t>, but used hundreds of hours of play to train</a:t>
            </a:r>
            <a:r>
              <a:rPr lang="en-US" b="0" i="0" baseline="30000" dirty="0">
                <a:solidFill>
                  <a:srgbClr val="283036"/>
                </a:solidFill>
                <a:effectLst/>
                <a:latin typeface="inherit"/>
              </a:rPr>
              <a:t>2</a:t>
            </a:r>
            <a:r>
              <a:rPr lang="en-US" b="0" i="0" dirty="0">
                <a:solidFill>
                  <a:srgbClr val="283036"/>
                </a:solidFill>
                <a:effectLst/>
                <a:latin typeface="Sarala"/>
              </a:rPr>
              <a:t>.</a:t>
            </a:r>
          </a:p>
          <a:p>
            <a:pPr algn="l" fontAlgn="base"/>
            <a:r>
              <a:rPr lang="en-US" b="0" i="0" baseline="30000" dirty="0">
                <a:solidFill>
                  <a:srgbClr val="283036"/>
                </a:solidFill>
                <a:effectLst/>
                <a:latin typeface="inherit"/>
              </a:rPr>
              <a:t>1 </a:t>
            </a:r>
            <a:r>
              <a:rPr lang="en-US" b="0" i="0" baseline="30000" dirty="0" err="1">
                <a:solidFill>
                  <a:srgbClr val="283036"/>
                </a:solidFill>
                <a:effectLst/>
                <a:latin typeface="inherit"/>
              </a:rPr>
              <a:t>Mnih</a:t>
            </a:r>
            <a:r>
              <a:rPr lang="en-US" b="0" i="0" baseline="30000" dirty="0">
                <a:solidFill>
                  <a:srgbClr val="283036"/>
                </a:solidFill>
                <a:effectLst/>
                <a:latin typeface="inherit"/>
              </a:rPr>
              <a:t> et al. (2015). Human-level control through deep reinforcement learning</a:t>
            </a:r>
            <a:br>
              <a:rPr lang="en-US" b="0" i="0" dirty="0">
                <a:solidFill>
                  <a:srgbClr val="283036"/>
                </a:solidFill>
                <a:effectLst/>
                <a:latin typeface="Sarala"/>
              </a:rPr>
            </a:br>
            <a:r>
              <a:rPr lang="en-US" b="0" i="0" baseline="30000" dirty="0">
                <a:solidFill>
                  <a:srgbClr val="283036"/>
                </a:solidFill>
                <a:effectLst/>
                <a:latin typeface="inherit"/>
              </a:rPr>
              <a:t>2 Lake et al. (2015). Building Machines That Learn and Think Like People</a:t>
            </a:r>
            <a:endParaRPr lang="en-US" b="0" i="0" dirty="0">
              <a:solidFill>
                <a:srgbClr val="283036"/>
              </a:solidFill>
              <a:effectLst/>
              <a:latin typeface="Sarala"/>
            </a:endParaRPr>
          </a:p>
          <a:p>
            <a:endParaRPr lang="en-US" b="0" i="0" dirty="0">
              <a:solidFill>
                <a:srgbClr val="283036"/>
              </a:solidFill>
              <a:effectLst/>
              <a:latin typeface="Sarala"/>
            </a:endParaRPr>
          </a:p>
          <a:p>
            <a:r>
              <a:rPr lang="en-US" sz="1400" b="0" i="0" dirty="0">
                <a:effectLst/>
                <a:latin typeface="warnock-pro"/>
              </a:rPr>
              <a:t>[AI-Impacts 2016] https://aiimpacts.org/2016-expert-survey-on-progress-in-ai/#Narrow_tasks</a:t>
            </a:r>
          </a:p>
        </p:txBody>
      </p:sp>
    </p:spTree>
    <p:extLst>
      <p:ext uri="{BB962C8B-B14F-4D97-AF65-F5344CB8AC3E}">
        <p14:creationId xmlns:p14="http://schemas.microsoft.com/office/powerpoint/2010/main" val="31153373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5|6.1|12.7|18.2|4.5|4.8"/>
</p:tagLst>
</file>

<file path=ppt/tags/tag2.xml><?xml version="1.0" encoding="utf-8"?>
<p:tagLst xmlns:a="http://schemas.openxmlformats.org/drawingml/2006/main" xmlns:r="http://schemas.openxmlformats.org/officeDocument/2006/relationships" xmlns:p="http://schemas.openxmlformats.org/presentationml/2006/main">
  <p:tag name="TIMING" val="|15.3|10.6|13.5"/>
</p:tagLst>
</file>

<file path=ppt/tags/tag3.xml><?xml version="1.0" encoding="utf-8"?>
<p:tagLst xmlns:a="http://schemas.openxmlformats.org/drawingml/2006/main" xmlns:r="http://schemas.openxmlformats.org/officeDocument/2006/relationships" xmlns:p="http://schemas.openxmlformats.org/presentationml/2006/main">
  <p:tag name="TIMING" val="|33.7"/>
</p:tagLst>
</file>

<file path=ppt/tags/tag4.xml><?xml version="1.0" encoding="utf-8"?>
<p:tagLst xmlns:a="http://schemas.openxmlformats.org/drawingml/2006/main" xmlns:r="http://schemas.openxmlformats.org/officeDocument/2006/relationships" xmlns:p="http://schemas.openxmlformats.org/presentationml/2006/main">
  <p:tag name="TIMING" val="|9.8|7.8"/>
</p:tagLst>
</file>

<file path=ppt/tags/tag5.xml><?xml version="1.0" encoding="utf-8"?>
<p:tagLst xmlns:a="http://schemas.openxmlformats.org/drawingml/2006/main" xmlns:r="http://schemas.openxmlformats.org/officeDocument/2006/relationships" xmlns:p="http://schemas.openxmlformats.org/presentationml/2006/main">
  <p:tag name="TIMING" val="|29.9|12.5"/>
</p:tagLst>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TEMPLATE_Fakultät_11_EXP v20170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TEMPLATE_HPI_05_EXP" id="{EEEEA749-3836-4DC6-BA52-AE8D0ADE122A}" vid="{1AF48529-3759-4302-91D0-708D448B88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 Planning_Organization</Template>
  <TotalTime>1605</TotalTime>
  <Words>3767</Words>
  <Application>Microsoft Office PowerPoint</Application>
  <PresentationFormat>Widescreen</PresentationFormat>
  <Paragraphs>313</Paragraphs>
  <Slides>26</Slides>
  <Notes>17</Notes>
  <HiddenSlides>0</HiddenSlides>
  <MMClips>5</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26</vt:i4>
      </vt:variant>
    </vt:vector>
  </HeadingPairs>
  <TitlesOfParts>
    <vt:vector size="39" baseType="lpstr">
      <vt:lpstr>Arial</vt:lpstr>
      <vt:lpstr>Calibri</vt:lpstr>
      <vt:lpstr>Calibri Light</vt:lpstr>
      <vt:lpstr>GreekFallback</vt:lpstr>
      <vt:lpstr>inherit</vt:lpstr>
      <vt:lpstr>jaf-bernino-sans</vt:lpstr>
      <vt:lpstr>Lucida Grande</vt:lpstr>
      <vt:lpstr>Sarala</vt:lpstr>
      <vt:lpstr>Verdana</vt:lpstr>
      <vt:lpstr>warnock-pro</vt:lpstr>
      <vt:lpstr>HPI PPT-Template</vt:lpstr>
      <vt:lpstr>TEMPLATE_Fakultät_11_EXP v201702</vt:lpstr>
      <vt:lpstr>Bitmap Image</vt:lpstr>
      <vt:lpstr>Summer Term 23 Responsible Artificial Intelligence  Lecture-7: Engineering Methods for Ethical AI Systems</vt:lpstr>
      <vt:lpstr>Sources (Books that we have been reading)</vt:lpstr>
      <vt:lpstr>AI Timeline</vt:lpstr>
      <vt:lpstr>Surveillance and Military Technology</vt:lpstr>
      <vt:lpstr>Self-Driving Technology</vt:lpstr>
      <vt:lpstr>Reengineering Complexity Simplicity -&gt; Interpretable -&gt; Causal -&gt; Robust</vt:lpstr>
      <vt:lpstr>Biological Inspired Networks [Hassani 2020][Lechner 2020]</vt:lpstr>
      <vt:lpstr>Reinforcement Learning [Dorner 2021] Dorner, F. E., 2021, Measuring Progress in Deep Reinforcement Learning Sample Efficiency</vt:lpstr>
      <vt:lpstr>EfficientZero – Model and MCTS-Based RL Ye, W., Liu, S., Kurutach, T., Abbeel, P., &amp; Gao, Y. (2021). Mastering Atari Games with Limited Data. </vt:lpstr>
      <vt:lpstr>What about Cyber-Physical Systems?</vt:lpstr>
      <vt:lpstr>The Problem Space (Challenges)</vt:lpstr>
      <vt:lpstr>“All models are wrong, but some are useful” George Box, 1976</vt:lpstr>
      <vt:lpstr>Progress of Techniques– Reinforcement Learning</vt:lpstr>
      <vt:lpstr>Context: The Progress of  Multi-Agent Reinforcement Learning</vt:lpstr>
      <vt:lpstr>However  AI systems are not being deployed</vt:lpstr>
      <vt:lpstr>The Nature of the Problem  Structure vs Frequency</vt:lpstr>
      <vt:lpstr>The Design Space (Solutions)</vt:lpstr>
      <vt:lpstr>Taxonomy of Biases</vt:lpstr>
      <vt:lpstr>How do we currently think about robustness?  -&gt; Bias-Variance Trade-off</vt:lpstr>
      <vt:lpstr>Implications to predictive models</vt:lpstr>
      <vt:lpstr>Adversarial Changes in the Environment Sources of Sparsity and Unobservability</vt:lpstr>
      <vt:lpstr>Mitigation of Ethical Failures / Dilemmas Data-Centric vs Systems-Centric</vt:lpstr>
      <vt:lpstr>Adversarial Fragilities Online (Continual) Learning </vt:lpstr>
      <vt:lpstr>Adversarial Fragilities - Solutions Online (Continual) Learning </vt:lpstr>
      <vt:lpstr>Connections between Fairness and Robustness</vt:lpstr>
      <vt:lpstr>Warm-up task: Start thinking about the use cases of your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Winter Term 21/22 Artificial Intelligence, Ethics &amp; Engineering  Lecture-2: Towards Responsible AI - Fairness, Explainability, Trustworthiness, and Safety</dc:title>
  <dc:creator>Christian Adriano</dc:creator>
  <cp:lastModifiedBy>Christian Adriano</cp:lastModifiedBy>
  <cp:revision>85</cp:revision>
  <dcterms:created xsi:type="dcterms:W3CDTF">2021-11-02T19:09:08Z</dcterms:created>
  <dcterms:modified xsi:type="dcterms:W3CDTF">2023-05-22T07:03:17Z</dcterms:modified>
</cp:coreProperties>
</file>